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18"/>
  </p:notesMasterIdLst>
  <p:sldIdLst>
    <p:sldId id="258" r:id="rId3"/>
    <p:sldId id="257" r:id="rId4"/>
    <p:sldId id="498" r:id="rId5"/>
    <p:sldId id="511" r:id="rId6"/>
    <p:sldId id="512" r:id="rId7"/>
    <p:sldId id="518" r:id="rId8"/>
    <p:sldId id="520" r:id="rId9"/>
    <p:sldId id="523" r:id="rId10"/>
    <p:sldId id="516" r:id="rId11"/>
    <p:sldId id="515" r:id="rId12"/>
    <p:sldId id="513" r:id="rId13"/>
    <p:sldId id="522" r:id="rId14"/>
    <p:sldId id="514" r:id="rId15"/>
    <p:sldId id="521" r:id="rId16"/>
    <p:sldId id="510"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12" autoAdjust="0"/>
    <p:restoredTop sz="82310" autoAdjust="0"/>
  </p:normalViewPr>
  <p:slideViewPr>
    <p:cSldViewPr snapToGrid="0" showGuides="1">
      <p:cViewPr varScale="1">
        <p:scale>
          <a:sx n="102" d="100"/>
          <a:sy n="102" d="100"/>
        </p:scale>
        <p:origin x="864" y="8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r>
              <a:rPr kumimoji="1" lang="en-US" altLang="zh-CN" sz="2400" dirty="0">
                <a:solidFill>
                  <a:schemeClr val="tx1">
                    <a:lumMod val="50000"/>
                    <a:lumOff val="50000"/>
                  </a:schemeClr>
                </a:solidFill>
                <a:cs typeface="+mn-ea"/>
                <a:sym typeface="+mn-lt"/>
              </a:rPr>
              <a:t>Reinforcing Learning Overview</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dirty="0">
                <a:solidFill>
                  <a:schemeClr val="tx1">
                    <a:lumMod val="75000"/>
                    <a:lumOff val="25000"/>
                  </a:schemeClr>
                </a:solidFill>
                <a:cs typeface="+mn-ea"/>
                <a:sym typeface="+mn-lt"/>
              </a:rPr>
              <a:t>强化</a:t>
            </a: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学习概述</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8</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id="{996A1315-C41A-D5DB-CC4D-2872874C8071}"/>
              </a:ext>
            </a:extLst>
          </p:cNvPr>
          <p:cNvGrpSpPr/>
          <p:nvPr/>
        </p:nvGrpSpPr>
        <p:grpSpPr>
          <a:xfrm>
            <a:off x="585129" y="1170633"/>
            <a:ext cx="638796" cy="2185214"/>
            <a:chOff x="6629352" y="1760489"/>
            <a:chExt cx="851730" cy="2913622"/>
          </a:xfrm>
        </p:grpSpPr>
        <p:sp>
          <p:nvSpPr>
            <p:cNvPr id="3" name="文本框 2">
              <a:extLst>
                <a:ext uri="{FF2B5EF4-FFF2-40B4-BE49-F238E27FC236}">
                  <a16:creationId xmlns:a16="http://schemas.microsoft.com/office/drawing/2014/main" id="{4A3C1335-5184-E81A-FC97-8B3CD764F676}"/>
                </a:ext>
              </a:extLst>
            </p:cNvPr>
            <p:cNvSpPr txBox="1"/>
            <p:nvPr/>
          </p:nvSpPr>
          <p:spPr>
            <a:xfrm>
              <a:off x="6742416" y="2499154"/>
              <a:ext cx="738666" cy="2174957"/>
            </a:xfrm>
            <a:prstGeom prst="rect">
              <a:avLst/>
            </a:prstGeom>
            <a:noFill/>
          </p:spPr>
          <p:txBody>
            <a:bodyPr vert="eaVert" wrap="none" rtlCol="0">
              <a:spAutoFit/>
              <a:scene3d>
                <a:camera prst="orthographicFront"/>
                <a:lightRig rig="threePt" dir="t"/>
              </a:scene3d>
              <a:sp3d contourW="12700"/>
            </a:bodyPr>
            <a:lstStyle/>
            <a:p>
              <a:r>
                <a:rPr lang="zh-CN" altLang="en-US" sz="2400" b="1" dirty="0">
                  <a:solidFill>
                    <a:srgbClr val="4C4C4C"/>
                  </a:solidFill>
                  <a:latin typeface="Microsoft YaHei" charset="-122"/>
                  <a:ea typeface="Microsoft YaHei" charset="-122"/>
                  <a:cs typeface="Microsoft YaHei" charset="-122"/>
                </a:rPr>
                <a:t>时间差分法</a:t>
              </a:r>
            </a:p>
          </p:txBody>
        </p:sp>
        <p:sp>
          <p:nvSpPr>
            <p:cNvPr id="4" name="文本框 3">
              <a:extLst>
                <a:ext uri="{FF2B5EF4-FFF2-40B4-BE49-F238E27FC236}">
                  <a16:creationId xmlns:a16="http://schemas.microsoft.com/office/drawing/2014/main" id="{AF23A585-02FA-7687-69C1-D84B8967CF2C}"/>
                </a:ext>
              </a:extLst>
            </p:cNvPr>
            <p:cNvSpPr txBox="1"/>
            <p:nvPr/>
          </p:nvSpPr>
          <p:spPr>
            <a:xfrm>
              <a:off x="6629352" y="1760489"/>
              <a:ext cx="246309" cy="738665"/>
            </a:xfrm>
            <a:prstGeom prst="rect">
              <a:avLst/>
            </a:prstGeom>
            <a:noFill/>
          </p:spPr>
          <p:txBody>
            <a:bodyPr wrap="none" rtlCol="0">
              <a:spAutoFit/>
              <a:scene3d>
                <a:camera prst="orthographicFront"/>
                <a:lightRig rig="threePt" dir="t"/>
              </a:scene3d>
              <a:sp3d contourW="12700"/>
            </a:bodyPr>
            <a:lstStyle/>
            <a:p>
              <a:endParaRPr lang="zh-CN" altLang="en-US" sz="3000" b="1" dirty="0">
                <a:solidFill>
                  <a:srgbClr val="4C4C4C"/>
                </a:solidFill>
                <a:latin typeface="Microsoft YaHei" charset="-122"/>
                <a:ea typeface="Microsoft YaHei" charset="-122"/>
                <a:cs typeface="Microsoft YaHei" charset="-122"/>
              </a:endParaRPr>
            </a:p>
          </p:txBody>
        </p:sp>
      </p:grpSp>
      <p:pic>
        <p:nvPicPr>
          <p:cNvPr id="5" name="图片 4">
            <a:extLst>
              <a:ext uri="{FF2B5EF4-FFF2-40B4-BE49-F238E27FC236}">
                <a16:creationId xmlns:a16="http://schemas.microsoft.com/office/drawing/2014/main" id="{55DBEC81-5E32-D24F-63C6-395CCD4A1A4F}"/>
              </a:ext>
            </a:extLst>
          </p:cNvPr>
          <p:cNvPicPr>
            <a:picLocks noChangeAspect="1"/>
          </p:cNvPicPr>
          <p:nvPr/>
        </p:nvPicPr>
        <p:blipFill rotWithShape="1">
          <a:blip r:embed="rId2">
            <a:extLst>
              <a:ext uri="{28A0092B-C50C-407E-A947-70E740481C1C}">
                <a14:useLocalDpi xmlns:a14="http://schemas.microsoft.com/office/drawing/2010/main" val="0"/>
              </a:ext>
            </a:extLst>
          </a:blip>
          <a:srcRect l="4487" t="3903" r="4487" b="9408"/>
          <a:stretch/>
        </p:blipFill>
        <p:spPr bwMode="auto">
          <a:xfrm>
            <a:off x="8387109" y="3355847"/>
            <a:ext cx="3080766" cy="2452351"/>
          </a:xfrm>
          <a:prstGeom prst="rect">
            <a:avLst/>
          </a:prstGeom>
          <a:noFill/>
          <a:ln>
            <a:noFill/>
          </a:ln>
          <a:extLst>
            <a:ext uri="{53640926-AAD7-44D8-BBD7-CCE9431645EC}">
              <a14:shadowObscured xmlns:a14="http://schemas.microsoft.com/office/drawing/2010/main"/>
            </a:ext>
          </a:extLst>
        </p:spPr>
      </p:pic>
      <p:sp>
        <p:nvSpPr>
          <p:cNvPr id="6" name="文本框 5">
            <a:extLst>
              <a:ext uri="{FF2B5EF4-FFF2-40B4-BE49-F238E27FC236}">
                <a16:creationId xmlns:a16="http://schemas.microsoft.com/office/drawing/2014/main" id="{B2DE0D30-23F7-FB2C-D077-92582679143C}"/>
              </a:ext>
            </a:extLst>
          </p:cNvPr>
          <p:cNvSpPr txBox="1"/>
          <p:nvPr/>
        </p:nvSpPr>
        <p:spPr>
          <a:xfrm>
            <a:off x="1761744" y="1138061"/>
            <a:ext cx="9339072" cy="2246769"/>
          </a:xfrm>
          <a:prstGeom prst="rect">
            <a:avLst/>
          </a:prstGeom>
          <a:noFill/>
        </p:spPr>
        <p:txBody>
          <a:bodyPr wrap="square">
            <a:spAutoFit/>
          </a:bodyPr>
          <a:lstStyle/>
          <a:p>
            <a:pPr algn="just"/>
            <a:r>
              <a:rPr lang="en-US" altLang="zh-CN" sz="2000" dirty="0">
                <a:solidFill>
                  <a:srgbClr val="000000"/>
                </a:solidFill>
                <a:effectLst/>
                <a:ea typeface="宋体" panose="02010600030101010101" pitchFamily="2" charset="-122"/>
                <a:cs typeface="宋体" panose="02010600030101010101" pitchFamily="2" charset="-122"/>
              </a:rPr>
              <a:t>        </a:t>
            </a:r>
            <a:r>
              <a:rPr lang="zh-CN" altLang="zh-CN" sz="2000" dirty="0">
                <a:solidFill>
                  <a:srgbClr val="000000"/>
                </a:solidFill>
                <a:effectLst/>
                <a:ea typeface="宋体" panose="02010600030101010101" pitchFamily="2" charset="-122"/>
                <a:cs typeface="宋体" panose="02010600030101010101" pitchFamily="2" charset="-122"/>
              </a:rPr>
              <a:t>时序差分法（</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Temporal</a:t>
            </a:r>
            <a:r>
              <a:rPr lang="en-US" altLang="zh-CN" sz="2000" dirty="0">
                <a:solidFill>
                  <a:srgbClr val="000000"/>
                </a:solidFill>
                <a:effectLst/>
                <a:latin typeface="宋体" panose="02010600030101010101" pitchFamily="2" charset="-122"/>
                <a:cs typeface="宋体" panose="02010600030101010101" pitchFamily="2" charset="-122"/>
              </a:rPr>
              <a:t>-</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Difference</a:t>
            </a:r>
            <a:r>
              <a:rPr lang="en-US" altLang="zh-CN" sz="2000" dirty="0">
                <a:solidFill>
                  <a:srgbClr val="000000"/>
                </a:solidFill>
                <a:effectLst/>
                <a:latin typeface="宋体" panose="02010600030101010101" pitchFamily="2" charset="-122"/>
                <a:cs typeface="宋体" panose="02010600030101010101" pitchFamily="2" charset="-122"/>
              </a:rPr>
              <a:t> </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Learning</a:t>
            </a:r>
            <a:r>
              <a:rPr lang="zh-CN" altLang="zh-CN" sz="2000" dirty="0">
                <a:solidFill>
                  <a:srgbClr val="000000"/>
                </a:solidFill>
                <a:effectLst/>
                <a:ea typeface="宋体" panose="02010600030101010101" pitchFamily="2" charset="-122"/>
                <a:cs typeface="宋体" panose="02010600030101010101" pitchFamily="2" charset="-122"/>
              </a:rPr>
              <a:t>，</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TD</a:t>
            </a:r>
            <a:r>
              <a:rPr lang="zh-CN" altLang="zh-CN" sz="2000" dirty="0">
                <a:solidFill>
                  <a:srgbClr val="000000"/>
                </a:solidFill>
                <a:effectLst/>
                <a:ea typeface="宋体" panose="02010600030101010101" pitchFamily="2" charset="-122"/>
                <a:cs typeface="宋体" panose="02010600030101010101" pitchFamily="2" charset="-122"/>
              </a:rPr>
              <a:t>）可以说是强化学习的核心和创新之处。其思想结合了蒙特卡罗方法</a:t>
            </a:r>
            <a:r>
              <a:rPr lang="en-US" altLang="zh-CN" sz="2000" dirty="0">
                <a:solidFill>
                  <a:srgbClr val="000000"/>
                </a:solidFill>
                <a:effectLst/>
                <a:ea typeface="宋体" panose="02010600030101010101" pitchFamily="2" charset="-122"/>
                <a:cs typeface="宋体" panose="02010600030101010101" pitchFamily="2" charset="-122"/>
              </a:rPr>
              <a:t>(</a:t>
            </a:r>
            <a:r>
              <a:rPr lang="zh-CN" altLang="zh-CN" sz="2000" dirty="0">
                <a:solidFill>
                  <a:srgbClr val="000000"/>
                </a:solidFill>
                <a:effectLst/>
                <a:ea typeface="宋体" panose="02010600030101010101" pitchFamily="2" charset="-122"/>
                <a:cs typeface="宋体" panose="02010600030101010101" pitchFamily="2" charset="-122"/>
              </a:rPr>
              <a:t>以下简称</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MC</a:t>
            </a:r>
            <a:r>
              <a:rPr lang="en-US" altLang="zh-CN" sz="2000" dirty="0">
                <a:solidFill>
                  <a:srgbClr val="000000"/>
                </a:solidFill>
                <a:effectLst/>
                <a:latin typeface="宋体" panose="02010600030101010101" pitchFamily="2" charset="-122"/>
                <a:cs typeface="宋体" panose="02010600030101010101" pitchFamily="2" charset="-122"/>
              </a:rPr>
              <a:t>)</a:t>
            </a:r>
            <a:r>
              <a:rPr lang="zh-CN" altLang="zh-CN" sz="2000" dirty="0">
                <a:solidFill>
                  <a:srgbClr val="000000"/>
                </a:solidFill>
                <a:effectLst/>
                <a:ea typeface="宋体" panose="02010600030101010101" pitchFamily="2" charset="-122"/>
                <a:cs typeface="宋体" panose="02010600030101010101" pitchFamily="2" charset="-122"/>
              </a:rPr>
              <a:t>与动态规划方法</a:t>
            </a:r>
            <a:r>
              <a:rPr lang="en-US" altLang="zh-CN" sz="2000" dirty="0">
                <a:solidFill>
                  <a:srgbClr val="000000"/>
                </a:solidFill>
                <a:effectLst/>
                <a:ea typeface="宋体" panose="02010600030101010101" pitchFamily="2" charset="-122"/>
                <a:cs typeface="宋体" panose="02010600030101010101" pitchFamily="2" charset="-122"/>
              </a:rPr>
              <a:t>(</a:t>
            </a:r>
            <a:r>
              <a:rPr lang="zh-CN" altLang="zh-CN" sz="2000" dirty="0">
                <a:solidFill>
                  <a:srgbClr val="000000"/>
                </a:solidFill>
                <a:effectLst/>
                <a:ea typeface="宋体" panose="02010600030101010101" pitchFamily="2" charset="-122"/>
                <a:cs typeface="宋体" panose="02010600030101010101" pitchFamily="2" charset="-122"/>
              </a:rPr>
              <a:t>以下简称</a:t>
            </a:r>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DP</a:t>
            </a:r>
            <a:r>
              <a:rPr lang="en-US" altLang="zh-CN" sz="2000" dirty="0">
                <a:solidFill>
                  <a:srgbClr val="000000"/>
                </a:solidFill>
                <a:effectLst/>
                <a:latin typeface="宋体" panose="02010600030101010101" pitchFamily="2" charset="-122"/>
                <a:cs typeface="宋体" panose="02010600030101010101" pitchFamily="2" charset="-122"/>
              </a:rPr>
              <a:t>)</a:t>
            </a:r>
            <a:r>
              <a:rPr lang="zh-CN" altLang="zh-CN" sz="2000" dirty="0">
                <a:solidFill>
                  <a:srgbClr val="000000"/>
                </a:solidFill>
                <a:effectLst/>
                <a:ea typeface="宋体" panose="02010600030101010101" pitchFamily="2" charset="-122"/>
                <a:cs typeface="宋体" panose="02010600030101010101" pitchFamily="2" charset="-122"/>
              </a:rPr>
              <a:t>。</a:t>
            </a:r>
            <a:r>
              <a:rPr lang="zh-CN" altLang="en-US" sz="2000" dirty="0">
                <a:solidFill>
                  <a:srgbClr val="000000"/>
                </a:solidFill>
                <a:effectLst/>
                <a:ea typeface="宋体" panose="02010600030101010101" pitchFamily="2" charset="-122"/>
                <a:cs typeface="宋体" panose="02010600030101010101" pitchFamily="2" charset="-122"/>
              </a:rPr>
              <a:t>与</a:t>
            </a:r>
            <a:r>
              <a:rPr lang="en-US" altLang="zh-CN" sz="2000" dirty="0">
                <a:solidFill>
                  <a:srgbClr val="000000"/>
                </a:solidFill>
                <a:effectLst/>
                <a:ea typeface="宋体" panose="02010600030101010101" pitchFamily="2" charset="-122"/>
                <a:cs typeface="宋体" panose="02010600030101010101" pitchFamily="2" charset="-122"/>
              </a:rPr>
              <a:t>MC</a:t>
            </a:r>
            <a:r>
              <a:rPr lang="zh-CN" altLang="en-US" sz="2000" dirty="0">
                <a:solidFill>
                  <a:srgbClr val="000000"/>
                </a:solidFill>
                <a:effectLst/>
                <a:ea typeface="宋体" panose="02010600030101010101" pitchFamily="2" charset="-122"/>
                <a:cs typeface="宋体" panose="02010600030101010101" pitchFamily="2" charset="-122"/>
              </a:rPr>
              <a:t>类似，</a:t>
            </a:r>
            <a:r>
              <a:rPr lang="en-US" altLang="zh-CN" sz="2000" dirty="0">
                <a:solidFill>
                  <a:srgbClr val="000000"/>
                </a:solidFill>
                <a:effectLst/>
                <a:ea typeface="宋体" panose="02010600030101010101" pitchFamily="2" charset="-122"/>
                <a:cs typeface="宋体" panose="02010600030101010101" pitchFamily="2" charset="-122"/>
              </a:rPr>
              <a:t>TD</a:t>
            </a:r>
            <a:r>
              <a:rPr lang="zh-CN" altLang="en-US" sz="2000" dirty="0">
                <a:solidFill>
                  <a:srgbClr val="000000"/>
                </a:solidFill>
                <a:effectLst/>
                <a:ea typeface="宋体" panose="02010600030101010101" pitchFamily="2" charset="-122"/>
                <a:cs typeface="宋体" panose="02010600030101010101" pitchFamily="2" charset="-122"/>
              </a:rPr>
              <a:t>也是一种无需了解环境中的信息（如转移概率，奖励函数等），直接从智能体与环境的交互经验中学习，评估给定策略下状态空间中各个状态的价值函数的方法。又与</a:t>
            </a:r>
            <a:r>
              <a:rPr lang="en-US" altLang="zh-CN" sz="2000" dirty="0">
                <a:solidFill>
                  <a:srgbClr val="000000"/>
                </a:solidFill>
                <a:effectLst/>
                <a:ea typeface="宋体" panose="02010600030101010101" pitchFamily="2" charset="-122"/>
                <a:cs typeface="宋体" panose="02010600030101010101" pitchFamily="2" charset="-122"/>
              </a:rPr>
              <a:t>DP</a:t>
            </a:r>
            <a:r>
              <a:rPr lang="zh-CN" altLang="en-US" sz="2000" dirty="0">
                <a:solidFill>
                  <a:srgbClr val="000000"/>
                </a:solidFill>
                <a:effectLst/>
                <a:ea typeface="宋体" panose="02010600030101010101" pitchFamily="2" charset="-122"/>
                <a:cs typeface="宋体" panose="02010600030101010101" pitchFamily="2" charset="-122"/>
              </a:rPr>
              <a:t>方法的思想类似，</a:t>
            </a:r>
            <a:r>
              <a:rPr lang="en-US" altLang="zh-CN" sz="2000" dirty="0">
                <a:solidFill>
                  <a:srgbClr val="000000"/>
                </a:solidFill>
                <a:effectLst/>
                <a:ea typeface="宋体" panose="02010600030101010101" pitchFamily="2" charset="-122"/>
                <a:cs typeface="宋体" panose="02010600030101010101" pitchFamily="2" charset="-122"/>
              </a:rPr>
              <a:t>TD</a:t>
            </a:r>
            <a:r>
              <a:rPr lang="zh-CN" altLang="en-US" sz="2000" dirty="0">
                <a:solidFill>
                  <a:srgbClr val="000000"/>
                </a:solidFill>
                <a:effectLst/>
                <a:ea typeface="宋体" panose="02010600030101010101" pitchFamily="2" charset="-122"/>
                <a:cs typeface="宋体" panose="02010600030101010101" pitchFamily="2" charset="-122"/>
              </a:rPr>
              <a:t>通过自己的预测更新价值，无需等到整个决策完成。</a:t>
            </a:r>
            <a:r>
              <a:rPr lang="en-US" altLang="zh-CN" sz="2000" dirty="0">
                <a:solidFill>
                  <a:srgbClr val="000000"/>
                </a:solidFill>
                <a:effectLst/>
                <a:ea typeface="宋体" panose="02010600030101010101" pitchFamily="2" charset="-122"/>
                <a:cs typeface="宋体" panose="02010600030101010101" pitchFamily="2" charset="-122"/>
              </a:rPr>
              <a:t>TD</a:t>
            </a:r>
            <a:r>
              <a:rPr lang="zh-CN" altLang="en-US" sz="2000" dirty="0">
                <a:solidFill>
                  <a:srgbClr val="000000"/>
                </a:solidFill>
                <a:effectLst/>
                <a:ea typeface="宋体" panose="02010600030101010101" pitchFamily="2" charset="-122"/>
                <a:cs typeface="宋体" panose="02010600030101010101" pitchFamily="2" charset="-122"/>
              </a:rPr>
              <a:t>方法结合了</a:t>
            </a:r>
            <a:r>
              <a:rPr lang="en-US" altLang="zh-CN" sz="2000" dirty="0">
                <a:solidFill>
                  <a:srgbClr val="000000"/>
                </a:solidFill>
                <a:effectLst/>
                <a:ea typeface="宋体" panose="02010600030101010101" pitchFamily="2" charset="-122"/>
                <a:cs typeface="宋体" panose="02010600030101010101" pitchFamily="2" charset="-122"/>
              </a:rPr>
              <a:t>MC</a:t>
            </a:r>
            <a:r>
              <a:rPr lang="zh-CN" altLang="en-US" sz="2000" dirty="0">
                <a:solidFill>
                  <a:srgbClr val="000000"/>
                </a:solidFill>
                <a:effectLst/>
                <a:ea typeface="宋体" panose="02010600030101010101" pitchFamily="2" charset="-122"/>
                <a:cs typeface="宋体" panose="02010600030101010101" pitchFamily="2" charset="-122"/>
              </a:rPr>
              <a:t>和</a:t>
            </a:r>
            <a:r>
              <a:rPr lang="en-US" altLang="zh-CN" sz="2000" dirty="0">
                <a:solidFill>
                  <a:srgbClr val="000000"/>
                </a:solidFill>
                <a:effectLst/>
                <a:ea typeface="宋体" panose="02010600030101010101" pitchFamily="2" charset="-122"/>
                <a:cs typeface="宋体" panose="02010600030101010101" pitchFamily="2" charset="-122"/>
              </a:rPr>
              <a:t>DP</a:t>
            </a:r>
            <a:r>
              <a:rPr lang="zh-CN" altLang="en-US" sz="2000" dirty="0">
                <a:solidFill>
                  <a:srgbClr val="000000"/>
                </a:solidFill>
                <a:effectLst/>
                <a:ea typeface="宋体" panose="02010600030101010101" pitchFamily="2" charset="-122"/>
                <a:cs typeface="宋体" panose="02010600030101010101" pitchFamily="2" charset="-122"/>
              </a:rPr>
              <a:t>的优点，能够应用于无模型、持续进行的任务，并拥有优秀的性能，因而得到了很好的发展。</a:t>
            </a:r>
            <a:endParaRPr lang="zh-CN" altLang="en-US" sz="2000" dirty="0"/>
          </a:p>
        </p:txBody>
      </p:sp>
      <p:sp>
        <p:nvSpPr>
          <p:cNvPr id="7" name="文本框 6">
            <a:extLst>
              <a:ext uri="{FF2B5EF4-FFF2-40B4-BE49-F238E27FC236}">
                <a16:creationId xmlns:a16="http://schemas.microsoft.com/office/drawing/2014/main" id="{E5F1548C-FF25-355A-572B-086CD7C091F4}"/>
              </a:ext>
            </a:extLst>
          </p:cNvPr>
          <p:cNvSpPr txBox="1"/>
          <p:nvPr/>
        </p:nvSpPr>
        <p:spPr>
          <a:xfrm>
            <a:off x="1761744" y="4101103"/>
            <a:ext cx="6272784" cy="1323439"/>
          </a:xfrm>
          <a:prstGeom prst="rect">
            <a:avLst/>
          </a:prstGeom>
          <a:noFill/>
        </p:spPr>
        <p:txBody>
          <a:bodyPr wrap="square">
            <a:spAutoFit/>
          </a:bodyPr>
          <a:lstStyle/>
          <a:p>
            <a:pPr algn="just"/>
            <a:r>
              <a:rPr lang="en-US" altLang="zh-CN" sz="20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      TD</a:t>
            </a:r>
            <a:r>
              <a:rPr lang="zh-CN" altLang="zh-CN" sz="2000" dirty="0">
                <a:solidFill>
                  <a:srgbClr val="000000"/>
                </a:solidFill>
                <a:effectLst/>
                <a:ea typeface="宋体" panose="02010600030101010101" pitchFamily="2" charset="-122"/>
                <a:cs typeface="宋体" panose="02010600030101010101" pitchFamily="2" charset="-122"/>
              </a:rPr>
              <a:t>算法第一个在实用上的突破来自西洋双陆棋，</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西洋双陆棋是一个有着五千年历史的古老游戏：对弈双方各有</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15</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个棋子，每次靠掷两个骰子决定移动棋子的步数，最先把棋子全部转移到对方区域者，获胜。</a:t>
            </a:r>
            <a:endParaRPr lang="zh-CN" altLang="en-US" sz="2000" dirty="0"/>
          </a:p>
        </p:txBody>
      </p:sp>
    </p:spTree>
    <p:extLst>
      <p:ext uri="{BB962C8B-B14F-4D97-AF65-F5344CB8AC3E}">
        <p14:creationId xmlns:p14="http://schemas.microsoft.com/office/powerpoint/2010/main" val="950431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id="{F556CBF5-FB9D-3662-83C0-73899CEF02B5}"/>
              </a:ext>
            </a:extLst>
          </p:cNvPr>
          <p:cNvGrpSpPr/>
          <p:nvPr/>
        </p:nvGrpSpPr>
        <p:grpSpPr>
          <a:xfrm>
            <a:off x="585129" y="1170633"/>
            <a:ext cx="638796" cy="2492990"/>
            <a:chOff x="6629352" y="1760489"/>
            <a:chExt cx="851730" cy="3323991"/>
          </a:xfrm>
        </p:grpSpPr>
        <p:sp>
          <p:nvSpPr>
            <p:cNvPr id="3" name="文本框 2">
              <a:extLst>
                <a:ext uri="{FF2B5EF4-FFF2-40B4-BE49-F238E27FC236}">
                  <a16:creationId xmlns:a16="http://schemas.microsoft.com/office/drawing/2014/main" id="{2815EC27-61C2-72E2-CAFE-7025B67A2762}"/>
                </a:ext>
              </a:extLst>
            </p:cNvPr>
            <p:cNvSpPr txBox="1"/>
            <p:nvPr/>
          </p:nvSpPr>
          <p:spPr>
            <a:xfrm>
              <a:off x="6742416" y="2499154"/>
              <a:ext cx="738666" cy="2585326"/>
            </a:xfrm>
            <a:prstGeom prst="rect">
              <a:avLst/>
            </a:prstGeom>
            <a:noFill/>
          </p:spPr>
          <p:txBody>
            <a:bodyPr vert="eaVert" wrap="none" rtlCol="0">
              <a:spAutoFit/>
              <a:scene3d>
                <a:camera prst="orthographicFront"/>
                <a:lightRig rig="threePt" dir="t"/>
              </a:scene3d>
              <a:sp3d contourW="12700"/>
            </a:bodyPr>
            <a:lstStyle/>
            <a:p>
              <a:r>
                <a:rPr lang="zh-CN" altLang="en-US" sz="2400" b="1" dirty="0">
                  <a:solidFill>
                    <a:srgbClr val="4C4C4C"/>
                  </a:solidFill>
                  <a:latin typeface="Microsoft YaHei" charset="-122"/>
                  <a:ea typeface="Microsoft YaHei" charset="-122"/>
                  <a:cs typeface="Microsoft YaHei" charset="-122"/>
                </a:rPr>
                <a:t>值函数逼近法</a:t>
              </a:r>
            </a:p>
          </p:txBody>
        </p:sp>
        <p:sp>
          <p:nvSpPr>
            <p:cNvPr id="4" name="文本框 3">
              <a:extLst>
                <a:ext uri="{FF2B5EF4-FFF2-40B4-BE49-F238E27FC236}">
                  <a16:creationId xmlns:a16="http://schemas.microsoft.com/office/drawing/2014/main" id="{70595291-2FA4-D632-A950-901FA5E083F9}"/>
                </a:ext>
              </a:extLst>
            </p:cNvPr>
            <p:cNvSpPr txBox="1"/>
            <p:nvPr/>
          </p:nvSpPr>
          <p:spPr>
            <a:xfrm>
              <a:off x="6629352" y="1760489"/>
              <a:ext cx="246309" cy="738665"/>
            </a:xfrm>
            <a:prstGeom prst="rect">
              <a:avLst/>
            </a:prstGeom>
            <a:noFill/>
          </p:spPr>
          <p:txBody>
            <a:bodyPr wrap="none" rtlCol="0">
              <a:spAutoFit/>
              <a:scene3d>
                <a:camera prst="orthographicFront"/>
                <a:lightRig rig="threePt" dir="t"/>
              </a:scene3d>
              <a:sp3d contourW="12700"/>
            </a:bodyPr>
            <a:lstStyle/>
            <a:p>
              <a:endParaRPr lang="zh-CN" altLang="en-US" sz="3000" b="1" dirty="0">
                <a:solidFill>
                  <a:srgbClr val="4C4C4C"/>
                </a:solidFill>
                <a:latin typeface="Microsoft YaHei" charset="-122"/>
                <a:ea typeface="Microsoft YaHei" charset="-122"/>
                <a:cs typeface="Microsoft YaHei" charset="-122"/>
              </a:endParaRPr>
            </a:p>
          </p:txBody>
        </p:sp>
      </p:grpSp>
      <p:pic>
        <p:nvPicPr>
          <p:cNvPr id="5" name="图片 4">
            <a:extLst>
              <a:ext uri="{FF2B5EF4-FFF2-40B4-BE49-F238E27FC236}">
                <a16:creationId xmlns:a16="http://schemas.microsoft.com/office/drawing/2014/main" id="{8273F40A-F066-E11E-AF8A-E73ABA1ECE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4998" y="3368040"/>
            <a:ext cx="4244292" cy="2334744"/>
          </a:xfrm>
          <a:prstGeom prst="rect">
            <a:avLst/>
          </a:prstGeom>
          <a:noFill/>
          <a:ln>
            <a:noFill/>
          </a:ln>
        </p:spPr>
      </p:pic>
      <p:sp>
        <p:nvSpPr>
          <p:cNvPr id="6" name="文本框 5">
            <a:extLst>
              <a:ext uri="{FF2B5EF4-FFF2-40B4-BE49-F238E27FC236}">
                <a16:creationId xmlns:a16="http://schemas.microsoft.com/office/drawing/2014/main" id="{2A065871-75B1-0A42-827E-B23516E02390}"/>
              </a:ext>
            </a:extLst>
          </p:cNvPr>
          <p:cNvSpPr txBox="1"/>
          <p:nvPr/>
        </p:nvSpPr>
        <p:spPr>
          <a:xfrm>
            <a:off x="1223925" y="4015594"/>
            <a:ext cx="6205728" cy="1631216"/>
          </a:xfrm>
          <a:prstGeom prst="rect">
            <a:avLst/>
          </a:prstGeom>
          <a:noFill/>
        </p:spPr>
        <p:txBody>
          <a:bodyPr wrap="square">
            <a:spAutoFit/>
          </a:bodyPr>
          <a:lstStyle/>
          <a:p>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无论是蒙特卡罗法还是时间差分法，都是朝着一个目标值更新的。而值函数逼近法是一个监督学习的过程，状态集或状态动作集的价值不再需要表格存储记忆，评估每个状态或状态行为对的价值只需建立一个函数去近似价值函数</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dirty="0">
                <a:effectLst/>
                <a:latin typeface="Cambria Math" panose="02040503050406030204" pitchFamily="18" charset="0"/>
                <a:ea typeface="宋体" panose="02010600030101010101" pitchFamily="2" charset="-122"/>
                <a:cs typeface="Cambria Math" panose="02040503050406030204" pitchFamily="18" charset="0"/>
              </a:rPr>
              <a:t>𝑉𝑠</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或</a:t>
            </a:r>
            <a:r>
              <a:rPr lang="en-US" altLang="zh-CN" sz="2000" dirty="0">
                <a:effectLst/>
                <a:latin typeface="Times New Roman" panose="02020603050405020304" pitchFamily="18" charset="0"/>
                <a:ea typeface="宋体" panose="02010600030101010101" pitchFamily="2" charset="-122"/>
              </a:rPr>
              <a:t>Q</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dirty="0" err="1">
                <a:effectLst/>
                <a:latin typeface="Times New Roman" panose="02020603050405020304" pitchFamily="18" charset="0"/>
                <a:ea typeface="宋体" panose="02010600030101010101" pitchFamily="2" charset="-122"/>
              </a:rPr>
              <a:t>s</a:t>
            </a:r>
            <a:r>
              <a:rPr lang="en-US" altLang="zh-CN" sz="2000" dirty="0" err="1">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dirty="0" err="1">
                <a:effectLst/>
                <a:latin typeface="Times New Roman" panose="02020603050405020304" pitchFamily="18" charset="0"/>
                <a:ea typeface="宋体" panose="02010600030101010101" pitchFamily="2" charset="-122"/>
              </a:rPr>
              <a:t>a</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a:t>
            </a:r>
            <a:endParaRPr lang="zh-CN" altLang="en-US" sz="2000" dirty="0"/>
          </a:p>
        </p:txBody>
      </p:sp>
      <p:sp>
        <p:nvSpPr>
          <p:cNvPr id="7" name="文本框 6">
            <a:extLst>
              <a:ext uri="{FF2B5EF4-FFF2-40B4-BE49-F238E27FC236}">
                <a16:creationId xmlns:a16="http://schemas.microsoft.com/office/drawing/2014/main" id="{5A6DD415-C4F5-8BBB-8156-2F38101B2D7F}"/>
              </a:ext>
            </a:extLst>
          </p:cNvPr>
          <p:cNvSpPr txBox="1"/>
          <p:nvPr/>
        </p:nvSpPr>
        <p:spPr>
          <a:xfrm>
            <a:off x="1615440" y="960203"/>
            <a:ext cx="9637776" cy="2246769"/>
          </a:xfrm>
          <a:prstGeom prst="rect">
            <a:avLst/>
          </a:prstGeom>
          <a:noFill/>
        </p:spPr>
        <p:txBody>
          <a:bodyPr wrap="square">
            <a:spAutoFit/>
          </a:bodyPr>
          <a:lstStyle/>
          <a:p>
            <a:r>
              <a:rPr lang="en-US" altLang="zh-CN" sz="2000" dirty="0">
                <a:effectLst/>
                <a:ea typeface="宋体" panose="02010600030101010101" pitchFamily="2" charset="-122"/>
                <a:cs typeface="Times New Roman" panose="02020603050405020304" pitchFamily="18" charset="0"/>
              </a:rPr>
              <a:t>        </a:t>
            </a:r>
            <a:r>
              <a:rPr lang="zh-CN" altLang="zh-CN" sz="2000" dirty="0">
                <a:effectLst/>
                <a:ea typeface="宋体" panose="02010600030101010101" pitchFamily="2" charset="-122"/>
                <a:cs typeface="Times New Roman" panose="02020603050405020304" pitchFamily="18" charset="0"/>
              </a:rPr>
              <a:t>在现实中，状态空间一般都较大，就会产生维数灾难的问题。尤其是当状态空间是连续的时候，会有无穷的状态空间，例如围棋所需要的状态空间就非常庞大，棋手每下一步棋，就会产生很多新的棋局。此时，我们无法用之前基于表格的方法为每个状态（</a:t>
            </a:r>
            <a:r>
              <a:rPr lang="en-US" altLang="zh-CN" sz="2000" dirty="0">
                <a:effectLst/>
                <a:latin typeface="Times New Roman" panose="02020603050405020304" pitchFamily="18" charset="0"/>
                <a:ea typeface="宋体" panose="02010600030101010101" pitchFamily="2" charset="-122"/>
              </a:rPr>
              <a:t>state</a:t>
            </a:r>
            <a:r>
              <a:rPr lang="zh-CN" altLang="zh-CN" sz="2000" dirty="0">
                <a:effectLst/>
                <a:ea typeface="宋体" panose="02010600030101010101" pitchFamily="2" charset="-122"/>
                <a:cs typeface="Times New Roman" panose="02020603050405020304" pitchFamily="18" charset="0"/>
              </a:rPr>
              <a:t>）或者状态</a:t>
            </a:r>
            <a:r>
              <a:rPr lang="en-US" altLang="zh-CN" sz="2000" dirty="0">
                <a:effectLst/>
                <a:ea typeface="宋体" panose="02010600030101010101" pitchFamily="2" charset="-122"/>
                <a:cs typeface="Times New Roman" panose="02020603050405020304" pitchFamily="18" charset="0"/>
              </a:rPr>
              <a:t>-</a:t>
            </a:r>
            <a:r>
              <a:rPr lang="zh-CN" altLang="zh-CN" sz="2000" dirty="0">
                <a:effectLst/>
                <a:ea typeface="宋体" panose="02010600030101010101" pitchFamily="2" charset="-122"/>
                <a:cs typeface="Times New Roman" panose="02020603050405020304" pitchFamily="18" charset="0"/>
              </a:rPr>
              <a:t>动作对（</a:t>
            </a:r>
            <a:r>
              <a:rPr lang="en-US" altLang="zh-CN" sz="2000" dirty="0">
                <a:effectLst/>
                <a:latin typeface="Times New Roman" panose="02020603050405020304" pitchFamily="18" charset="0"/>
                <a:ea typeface="宋体" panose="02010600030101010101" pitchFamily="2" charset="-122"/>
              </a:rPr>
              <a:t>state</a:t>
            </a:r>
            <a:r>
              <a:rPr lang="en-US" altLang="zh-CN" sz="2000" dirty="0">
                <a:effectLst/>
                <a:latin typeface="宋体" panose="02010600030101010101" pitchFamily="2" charset="-122"/>
                <a:cs typeface="Times New Roman" panose="02020603050405020304" pitchFamily="18" charset="0"/>
              </a:rPr>
              <a:t>-</a:t>
            </a:r>
            <a:r>
              <a:rPr lang="en-US" altLang="zh-CN" sz="2000" dirty="0">
                <a:effectLst/>
                <a:latin typeface="Times New Roman" panose="02020603050405020304" pitchFamily="18" charset="0"/>
                <a:ea typeface="宋体" panose="02010600030101010101" pitchFamily="2" charset="-122"/>
              </a:rPr>
              <a:t>action</a:t>
            </a:r>
            <a:r>
              <a:rPr lang="zh-CN" altLang="zh-CN" sz="2000" dirty="0">
                <a:effectLst/>
                <a:ea typeface="宋体" panose="02010600030101010101" pitchFamily="2" charset="-122"/>
                <a:cs typeface="Times New Roman" panose="02020603050405020304" pitchFamily="18" charset="0"/>
              </a:rPr>
              <a:t>）都求得一个价值的特定值，因此需要有一种方法去适应不断增加的数据集，能够适应无限的状态集。利用函数逼近的方法对值函数进行表示的思想就孕育而生了，这样值函数的求解的方法就被称为值函数逼近法（</a:t>
            </a:r>
            <a:r>
              <a:rPr lang="zh-CN" altLang="zh-CN" sz="2000" dirty="0">
                <a:effectLst/>
                <a:ea typeface="Times New Roman" panose="02020603050405020304" pitchFamily="18" charset="0"/>
              </a:rPr>
              <a:t>Value</a:t>
            </a:r>
            <a:r>
              <a:rPr lang="zh-CN" altLang="zh-CN" sz="2000" dirty="0">
                <a:effectLst/>
                <a:ea typeface="宋体" panose="02010600030101010101" pitchFamily="2" charset="-122"/>
                <a:cs typeface="Times New Roman" panose="02020603050405020304" pitchFamily="18" charset="0"/>
              </a:rPr>
              <a:t> </a:t>
            </a:r>
            <a:r>
              <a:rPr lang="zh-CN" altLang="zh-CN" sz="2000" dirty="0">
                <a:effectLst/>
                <a:ea typeface="Times New Roman" panose="02020603050405020304" pitchFamily="18" charset="0"/>
              </a:rPr>
              <a:t>function</a:t>
            </a:r>
            <a:r>
              <a:rPr lang="zh-CN" altLang="zh-CN" sz="2000" dirty="0">
                <a:effectLst/>
                <a:ea typeface="宋体" panose="02010600030101010101" pitchFamily="2" charset="-122"/>
                <a:cs typeface="Times New Roman" panose="02020603050405020304" pitchFamily="18" charset="0"/>
              </a:rPr>
              <a:t> </a:t>
            </a:r>
            <a:r>
              <a:rPr lang="zh-CN" altLang="zh-CN" sz="2000" dirty="0">
                <a:effectLst/>
                <a:ea typeface="Times New Roman" panose="02020603050405020304" pitchFamily="18" charset="0"/>
              </a:rPr>
              <a:t>approximation</a:t>
            </a:r>
            <a:r>
              <a:rPr lang="zh-CN" altLang="zh-CN" sz="2000" dirty="0">
                <a:effectLst/>
                <a:ea typeface="宋体" panose="02010600030101010101" pitchFamily="2" charset="-122"/>
                <a:cs typeface="Times New Roman" panose="02020603050405020304" pitchFamily="18" charset="0"/>
              </a:rPr>
              <a:t>）。</a:t>
            </a:r>
            <a:endParaRPr lang="zh-CN" altLang="en-US" sz="2000" dirty="0"/>
          </a:p>
        </p:txBody>
      </p:sp>
    </p:spTree>
    <p:extLst>
      <p:ext uri="{BB962C8B-B14F-4D97-AF65-F5344CB8AC3E}">
        <p14:creationId xmlns:p14="http://schemas.microsoft.com/office/powerpoint/2010/main" val="2444674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id="{053AC3BC-7110-10A3-4277-FECCB38689CD}"/>
              </a:ext>
            </a:extLst>
          </p:cNvPr>
          <p:cNvGrpSpPr/>
          <p:nvPr/>
        </p:nvGrpSpPr>
        <p:grpSpPr>
          <a:xfrm>
            <a:off x="566841" y="1170638"/>
            <a:ext cx="638796" cy="2185214"/>
            <a:chOff x="6629352" y="1760489"/>
            <a:chExt cx="851730" cy="2913624"/>
          </a:xfrm>
        </p:grpSpPr>
        <p:sp>
          <p:nvSpPr>
            <p:cNvPr id="3" name="文本框 2">
              <a:extLst>
                <a:ext uri="{FF2B5EF4-FFF2-40B4-BE49-F238E27FC236}">
                  <a16:creationId xmlns:a16="http://schemas.microsoft.com/office/drawing/2014/main" id="{A4055E3A-3B7F-07EC-053F-008E27A70855}"/>
                </a:ext>
              </a:extLst>
            </p:cNvPr>
            <p:cNvSpPr txBox="1"/>
            <p:nvPr/>
          </p:nvSpPr>
          <p:spPr>
            <a:xfrm>
              <a:off x="6742416" y="2499154"/>
              <a:ext cx="738666" cy="2174959"/>
            </a:xfrm>
            <a:prstGeom prst="rect">
              <a:avLst/>
            </a:prstGeom>
            <a:noFill/>
          </p:spPr>
          <p:txBody>
            <a:bodyPr vert="eaVert" wrap="none" rtlCol="0">
              <a:spAutoFit/>
              <a:scene3d>
                <a:camera prst="orthographicFront"/>
                <a:lightRig rig="threePt" dir="t"/>
              </a:scene3d>
              <a:sp3d contourW="12700"/>
            </a:bodyPr>
            <a:lstStyle/>
            <a:p>
              <a:r>
                <a:rPr lang="zh-CN" altLang="en-US" sz="2400" b="1" dirty="0">
                  <a:solidFill>
                    <a:srgbClr val="4C4C4C"/>
                  </a:solidFill>
                  <a:latin typeface="Microsoft YaHei" charset="-122"/>
                  <a:ea typeface="Microsoft YaHei" charset="-122"/>
                  <a:cs typeface="Microsoft YaHei" charset="-122"/>
                </a:rPr>
                <a:t>策略梯度法</a:t>
              </a:r>
            </a:p>
          </p:txBody>
        </p:sp>
        <p:sp>
          <p:nvSpPr>
            <p:cNvPr id="4" name="文本框 3">
              <a:extLst>
                <a:ext uri="{FF2B5EF4-FFF2-40B4-BE49-F238E27FC236}">
                  <a16:creationId xmlns:a16="http://schemas.microsoft.com/office/drawing/2014/main" id="{32775E33-434B-67B2-3ED2-1ACA4D3B7A2B}"/>
                </a:ext>
              </a:extLst>
            </p:cNvPr>
            <p:cNvSpPr txBox="1"/>
            <p:nvPr/>
          </p:nvSpPr>
          <p:spPr>
            <a:xfrm>
              <a:off x="6629352" y="1760489"/>
              <a:ext cx="246309" cy="738665"/>
            </a:xfrm>
            <a:prstGeom prst="rect">
              <a:avLst/>
            </a:prstGeom>
            <a:noFill/>
          </p:spPr>
          <p:txBody>
            <a:bodyPr wrap="none" rtlCol="0">
              <a:spAutoFit/>
              <a:scene3d>
                <a:camera prst="orthographicFront"/>
                <a:lightRig rig="threePt" dir="t"/>
              </a:scene3d>
              <a:sp3d contourW="12700"/>
            </a:bodyPr>
            <a:lstStyle/>
            <a:p>
              <a:endParaRPr lang="zh-CN" altLang="en-US" sz="3000" b="1" dirty="0">
                <a:solidFill>
                  <a:srgbClr val="4C4C4C"/>
                </a:solidFill>
                <a:latin typeface="Microsoft YaHei" charset="-122"/>
                <a:ea typeface="Microsoft YaHei" charset="-122"/>
                <a:cs typeface="Microsoft YaHei" charset="-122"/>
              </a:endParaRPr>
            </a:p>
          </p:txBody>
        </p:sp>
      </p:grpSp>
      <p:sp>
        <p:nvSpPr>
          <p:cNvPr id="5" name="文本框 4">
            <a:extLst>
              <a:ext uri="{FF2B5EF4-FFF2-40B4-BE49-F238E27FC236}">
                <a16:creationId xmlns:a16="http://schemas.microsoft.com/office/drawing/2014/main" id="{18959284-9214-8E0F-D83E-A69718ED177C}"/>
              </a:ext>
            </a:extLst>
          </p:cNvPr>
          <p:cNvSpPr txBox="1"/>
          <p:nvPr/>
        </p:nvSpPr>
        <p:spPr>
          <a:xfrm>
            <a:off x="1987296" y="991260"/>
            <a:ext cx="9174480" cy="2308324"/>
          </a:xfrm>
          <a:prstGeom prst="rect">
            <a:avLst/>
          </a:prstGeom>
          <a:noFill/>
        </p:spPr>
        <p:txBody>
          <a:bodyPr wrap="square">
            <a:spAutoFit/>
          </a:bodyPr>
          <a:lstStyle/>
          <a:p>
            <a:r>
              <a:rPr lang="en-US" altLang="zh-CN" sz="2400" spc="10" dirty="0">
                <a:solidFill>
                  <a:srgbClr val="171717"/>
                </a:solidFill>
                <a:effectLst/>
                <a:latin typeface="Arial" panose="020B0604020202020204" pitchFamily="34" charset="0"/>
                <a:ea typeface="宋体" panose="02010600030101010101" pitchFamily="2" charset="-122"/>
                <a:cs typeface="Arial" panose="020B0604020202020204" pitchFamily="34" charset="0"/>
              </a:rPr>
              <a:t>      </a:t>
            </a:r>
            <a:r>
              <a:rPr lang="zh-CN" altLang="en-US" sz="2000" spc="10" dirty="0">
                <a:solidFill>
                  <a:srgbClr val="171717"/>
                </a:solidFill>
                <a:latin typeface="Arial" panose="020B0604020202020204" pitchFamily="34" charset="0"/>
                <a:ea typeface="宋体" panose="02010600030101010101" pitchFamily="2" charset="-122"/>
                <a:cs typeface="Arial" panose="020B0604020202020204" pitchFamily="34" charset="0"/>
              </a:rPr>
              <a:t>值函数逼近法</a:t>
            </a:r>
            <a:r>
              <a:rPr lang="zh-CN" altLang="zh-CN" sz="2000" spc="10" dirty="0">
                <a:solidFill>
                  <a:srgbClr val="171717"/>
                </a:solidFill>
                <a:effectLst/>
                <a:latin typeface="Arial" panose="020B0604020202020204" pitchFamily="34" charset="0"/>
                <a:ea typeface="宋体" panose="02010600030101010101" pitchFamily="2" charset="-122"/>
                <a:cs typeface="Arial" panose="020B0604020202020204" pitchFamily="34" charset="0"/>
              </a:rPr>
              <a:t>一般是确定性的，给定一个状态就能计算出每种可能动作的奖励，但这种确定性的方法恰恰无法处理一些现实的问题，例如玩</a:t>
            </a:r>
            <a:r>
              <a:rPr lang="en-US" altLang="zh-CN" sz="2000" spc="10" dirty="0">
                <a:solidFill>
                  <a:srgbClr val="171717"/>
                </a:solidFill>
                <a:effectLst/>
                <a:latin typeface="宋体" panose="02010600030101010101" pitchFamily="2" charset="-122"/>
                <a:cs typeface="Arial" panose="020B0604020202020204" pitchFamily="34" charset="0"/>
              </a:rPr>
              <a:t>100</a:t>
            </a:r>
            <a:r>
              <a:rPr lang="zh-CN" altLang="zh-CN" sz="2000" spc="10" dirty="0">
                <a:solidFill>
                  <a:srgbClr val="171717"/>
                </a:solidFill>
                <a:effectLst/>
                <a:latin typeface="Arial" panose="020B0604020202020204" pitchFamily="34" charset="0"/>
                <a:ea typeface="宋体" panose="02010600030101010101" pitchFamily="2" charset="-122"/>
                <a:cs typeface="Arial" panose="020B0604020202020204" pitchFamily="34" charset="0"/>
              </a:rPr>
              <a:t>次石头剪刀布的游戏，最好的解法是随机的使用石头、剪刀和布，并尽量保证这三种手势出现的概率一样，因为任何一种手势的概率高于其他手势都会被对手注意到，并使用相应的手势赢得游戏。</a:t>
            </a:r>
            <a:endParaRPr lang="en-US" altLang="zh-CN" sz="2000" spc="10" dirty="0">
              <a:solidFill>
                <a:srgbClr val="171717"/>
              </a:solidFill>
              <a:effectLst/>
              <a:latin typeface="Arial" panose="020B0604020202020204" pitchFamily="34" charset="0"/>
              <a:ea typeface="宋体" panose="02010600030101010101" pitchFamily="2" charset="-122"/>
              <a:cs typeface="Arial" panose="020B0604020202020204" pitchFamily="34" charset="0"/>
            </a:endParaRPr>
          </a:p>
          <a:p>
            <a:endParaRPr lang="en-US" altLang="zh-CN" sz="2000" spc="10" dirty="0">
              <a:solidFill>
                <a:srgbClr val="171717"/>
              </a:solidFill>
              <a:effectLst/>
              <a:latin typeface="Arial" panose="020B0604020202020204" pitchFamily="34" charset="0"/>
              <a:ea typeface="宋体" panose="02010600030101010101" pitchFamily="2" charset="-122"/>
              <a:cs typeface="Arial" panose="020B0604020202020204" pitchFamily="34" charset="0"/>
            </a:endParaRPr>
          </a:p>
          <a:p>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en-US" sz="2000" dirty="0"/>
          </a:p>
        </p:txBody>
      </p:sp>
      <p:pic>
        <p:nvPicPr>
          <p:cNvPr id="6" name="Picture 2" descr="石头剪刀布(猜拳游戏)_搜狗百科">
            <a:extLst>
              <a:ext uri="{FF2B5EF4-FFF2-40B4-BE49-F238E27FC236}">
                <a16:creationId xmlns:a16="http://schemas.microsoft.com/office/drawing/2014/main" id="{47C13399-7644-450A-4BDE-F8C49115B7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8489" y="2437238"/>
            <a:ext cx="3684865" cy="2392258"/>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18CDE83B-AD2F-A430-D545-8BB1ED4C72B1}"/>
              </a:ext>
            </a:extLst>
          </p:cNvPr>
          <p:cNvSpPr txBox="1"/>
          <p:nvPr/>
        </p:nvSpPr>
        <p:spPr>
          <a:xfrm>
            <a:off x="1602074" y="4932502"/>
            <a:ext cx="9812936" cy="1323439"/>
          </a:xfrm>
          <a:prstGeom prst="rect">
            <a:avLst/>
          </a:prstGeom>
          <a:noFill/>
        </p:spPr>
        <p:txBody>
          <a:bodyPr wrap="square">
            <a:spAutoFit/>
          </a:bodyPr>
          <a:lstStyle/>
          <a:p>
            <a:pPr algn="just"/>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策略梯度（</a:t>
            </a:r>
            <a:r>
              <a:rPr lang="en-US" altLang="zh-CN" sz="2000" dirty="0">
                <a:effectLst/>
                <a:latin typeface="Times New Roman" panose="02020603050405020304" pitchFamily="18" charset="0"/>
                <a:ea typeface="宋体" panose="02010600030101010101" pitchFamily="2" charset="-122"/>
              </a:rPr>
              <a:t>Policy</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Gradient</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）正是为了解决上面的</a:t>
            </a:r>
            <a:r>
              <a:rPr lang="zh-CN" altLang="en-US" sz="2000" dirty="0">
                <a:effectLst/>
                <a:latin typeface="Calibri" panose="020F0502020204030204" pitchFamily="34" charset="0"/>
                <a:ea typeface="宋体" panose="02010600030101010101" pitchFamily="2" charset="-122"/>
                <a:cs typeface="Times New Roman" panose="02020603050405020304" pitchFamily="18" charset="0"/>
              </a:rPr>
              <a:t>这</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个问题产生的，而它的秘密武器就是随机（</a:t>
            </a:r>
            <a:r>
              <a:rPr lang="en-US" altLang="zh-CN" sz="2000" dirty="0">
                <a:effectLst/>
                <a:latin typeface="Times New Roman" panose="02020603050405020304" pitchFamily="18" charset="0"/>
                <a:ea typeface="宋体" panose="02010600030101010101" pitchFamily="2" charset="-122"/>
              </a:rPr>
              <a:t>Stochastic</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）。首先随机能提供非确定的结果，但这种非确定的结果并不是完全的随意，而是服从某种概率分布的随机，策略梯度不计算奖励（</a:t>
            </a:r>
            <a:r>
              <a:rPr lang="en-US" altLang="zh-CN" sz="2000" dirty="0">
                <a:effectLst/>
                <a:latin typeface="Times New Roman" panose="02020603050405020304" pitchFamily="18" charset="0"/>
                <a:ea typeface="宋体" panose="02010600030101010101" pitchFamily="2" charset="-122"/>
              </a:rPr>
              <a:t>reward</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）而是使用概率选择动作，这样就避免了因为计算奖励而维护状态表。</a:t>
            </a:r>
            <a:endParaRPr lang="zh-CN" altLang="en-US" sz="2000" dirty="0"/>
          </a:p>
        </p:txBody>
      </p:sp>
    </p:spTree>
    <p:extLst>
      <p:ext uri="{BB962C8B-B14F-4D97-AF65-F5344CB8AC3E}">
        <p14:creationId xmlns:p14="http://schemas.microsoft.com/office/powerpoint/2010/main" val="3536730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FF8675CA-2792-B25B-0BC5-261A7831E1EE}"/>
              </a:ext>
            </a:extLst>
          </p:cNvPr>
          <p:cNvSpPr>
            <a:spLocks noGrp="1"/>
          </p:cNvSpPr>
          <p:nvPr>
            <p:ph type="body" sz="quarter" idx="13"/>
          </p:nvPr>
        </p:nvSpPr>
        <p:spPr/>
        <p:txBody>
          <a:bodyPr/>
          <a:lstStyle/>
          <a:p>
            <a:r>
              <a:rPr lang="en-US" altLang="zh-CN" dirty="0"/>
              <a:t>4 </a:t>
            </a:r>
            <a:r>
              <a:rPr lang="zh-CN" altLang="en-US" dirty="0"/>
              <a:t>强化学习前沿</a:t>
            </a:r>
          </a:p>
        </p:txBody>
      </p:sp>
      <p:pic>
        <p:nvPicPr>
          <p:cNvPr id="5" name="图片 4">
            <a:extLst>
              <a:ext uri="{FF2B5EF4-FFF2-40B4-BE49-F238E27FC236}">
                <a16:creationId xmlns:a16="http://schemas.microsoft.com/office/drawing/2014/main" id="{9F57DCF3-575F-B311-92F1-91EE03914BF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763" y="3937944"/>
            <a:ext cx="5918709" cy="2118798"/>
          </a:xfrm>
          <a:prstGeom prst="rect">
            <a:avLst/>
          </a:prstGeom>
          <a:noFill/>
          <a:ln>
            <a:noFill/>
          </a:ln>
        </p:spPr>
      </p:pic>
      <p:sp>
        <p:nvSpPr>
          <p:cNvPr id="6" name="文本框 5">
            <a:extLst>
              <a:ext uri="{FF2B5EF4-FFF2-40B4-BE49-F238E27FC236}">
                <a16:creationId xmlns:a16="http://schemas.microsoft.com/office/drawing/2014/main" id="{744C3E04-8121-F166-D8CD-883EA2878080}"/>
              </a:ext>
            </a:extLst>
          </p:cNvPr>
          <p:cNvSpPr txBox="1"/>
          <p:nvPr/>
        </p:nvSpPr>
        <p:spPr>
          <a:xfrm>
            <a:off x="2109216" y="1170634"/>
            <a:ext cx="9686544" cy="707886"/>
          </a:xfrm>
          <a:prstGeom prst="rect">
            <a:avLst/>
          </a:prstGeom>
          <a:noFill/>
        </p:spPr>
        <p:txBody>
          <a:bodyPr wrap="square">
            <a:spAutoFit/>
          </a:bodyPr>
          <a:lstStyle/>
          <a:p>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在前文所讲述的强化学习算法中，奖励大多是人为制定或者是环境给出。然而，在很多复杂的任务中，奖励很难指定，</a:t>
            </a:r>
            <a:endParaRPr lang="zh-CN" altLang="en-US" sz="2000" dirty="0"/>
          </a:p>
        </p:txBody>
      </p:sp>
      <p:sp>
        <p:nvSpPr>
          <p:cNvPr id="7" name="文本框 6">
            <a:extLst>
              <a:ext uri="{FF2B5EF4-FFF2-40B4-BE49-F238E27FC236}">
                <a16:creationId xmlns:a16="http://schemas.microsoft.com/office/drawing/2014/main" id="{7C268CFC-BA67-E6F9-09FE-69651D096E76}"/>
              </a:ext>
            </a:extLst>
          </p:cNvPr>
          <p:cNvSpPr txBox="1"/>
          <p:nvPr/>
        </p:nvSpPr>
        <p:spPr>
          <a:xfrm>
            <a:off x="2109216" y="1967591"/>
            <a:ext cx="9613392" cy="707886"/>
          </a:xfrm>
          <a:prstGeom prst="rect">
            <a:avLst/>
          </a:prstGeom>
          <a:noFill/>
        </p:spPr>
        <p:txBody>
          <a:bodyPr wrap="square">
            <a:spAutoFit/>
          </a:bodyPr>
          <a:lstStyle/>
          <a:p>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在很多实际任务中，存在一些专家完成任务的序列被认为获取了比较高的累积奖励。人类专家在完成复杂任务时，可能未考虑奖励函数。</a:t>
            </a:r>
            <a:endParaRPr lang="zh-CN" altLang="en-US" sz="2000" dirty="0"/>
          </a:p>
        </p:txBody>
      </p:sp>
      <p:sp>
        <p:nvSpPr>
          <p:cNvPr id="8" name="文本框 7">
            <a:extLst>
              <a:ext uri="{FF2B5EF4-FFF2-40B4-BE49-F238E27FC236}">
                <a16:creationId xmlns:a16="http://schemas.microsoft.com/office/drawing/2014/main" id="{C276C7B1-EBF9-95D1-A3BA-BAC568836BBA}"/>
              </a:ext>
            </a:extLst>
          </p:cNvPr>
          <p:cNvSpPr txBox="1"/>
          <p:nvPr/>
        </p:nvSpPr>
        <p:spPr>
          <a:xfrm>
            <a:off x="2109216" y="2764548"/>
            <a:ext cx="9613392" cy="1015663"/>
          </a:xfrm>
          <a:prstGeom prst="rect">
            <a:avLst/>
          </a:prstGeom>
          <a:noFill/>
        </p:spPr>
        <p:txBody>
          <a:bodyPr wrap="square">
            <a:spAutoFit/>
          </a:bodyPr>
          <a:lstStyle/>
          <a:p>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下图为逆强化学习的流程图，有一个由专家演示轨迹组成的集合（</a:t>
            </a:r>
            <a:r>
              <a:rPr lang="en-US" altLang="zh-CN" sz="2000" dirty="0">
                <a:effectLst/>
                <a:latin typeface="Times New Roman" panose="02020603050405020304" pitchFamily="18" charset="0"/>
                <a:ea typeface="宋体" panose="02010600030101010101" pitchFamily="2" charset="-122"/>
              </a:rPr>
              <a:t>Expert</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trajectories</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），逆向强化学习通过学习专家演示轨迹学习到专家策略，进而按照专家策略生成该</a:t>
            </a:r>
            <a:r>
              <a:rPr lang="en-US" altLang="zh-CN" sz="2000" dirty="0">
                <a:effectLst/>
                <a:latin typeface="Times New Roman" panose="02020603050405020304" pitchFamily="18" charset="0"/>
                <a:ea typeface="宋体" panose="02010600030101010101" pitchFamily="2" charset="-122"/>
              </a:rPr>
              <a:t>MDP</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下的奖励函数。</a:t>
            </a:r>
            <a:endParaRPr lang="zh-CN" altLang="en-US" sz="2000" dirty="0"/>
          </a:p>
        </p:txBody>
      </p:sp>
    </p:spTree>
    <p:extLst>
      <p:ext uri="{BB962C8B-B14F-4D97-AF65-F5344CB8AC3E}">
        <p14:creationId xmlns:p14="http://schemas.microsoft.com/office/powerpoint/2010/main" val="4069533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CB4F544-C1B7-6ED5-CAEE-5546FACDC144}"/>
              </a:ext>
            </a:extLst>
          </p:cNvPr>
          <p:cNvSpPr txBox="1"/>
          <p:nvPr/>
        </p:nvSpPr>
        <p:spPr>
          <a:xfrm>
            <a:off x="1944624" y="1009549"/>
            <a:ext cx="8857488" cy="1631216"/>
          </a:xfrm>
          <a:prstGeom prst="rect">
            <a:avLst/>
          </a:prstGeom>
          <a:noFill/>
        </p:spPr>
        <p:txBody>
          <a:bodyPr wrap="square">
            <a:spAutoFit/>
          </a:bodyPr>
          <a:lstStyle/>
          <a:p>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随着人类社会的飞速发展，在越来越多复杂的现实场景任务中，需要利用</a:t>
            </a:r>
            <a:r>
              <a:rPr lang="en-US" altLang="zh-CN" sz="2000" dirty="0">
                <a:effectLst/>
                <a:latin typeface="Times New Roman" panose="02020603050405020304" pitchFamily="18" charset="0"/>
                <a:ea typeface="宋体" panose="02010600030101010101" pitchFamily="2" charset="-122"/>
              </a:rPr>
              <a:t>DL</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来自动学习大规模输入数据的抽象表征，并以此表征为依据进行自我激励的</a:t>
            </a:r>
            <a:r>
              <a:rPr lang="en-US" altLang="zh-CN" sz="2000" dirty="0">
                <a:effectLst/>
                <a:latin typeface="Times New Roman" panose="02020603050405020304" pitchFamily="18" charset="0"/>
                <a:ea typeface="宋体" panose="02010600030101010101" pitchFamily="2" charset="-122"/>
              </a:rPr>
              <a:t>RL</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，优化解决问题的策略。由此，谷歌的人工智能研究团队</a:t>
            </a:r>
            <a:r>
              <a:rPr lang="en-US" altLang="zh-CN" sz="2000" dirty="0">
                <a:effectLst/>
                <a:latin typeface="Times New Roman" panose="02020603050405020304" pitchFamily="18" charset="0"/>
                <a:ea typeface="宋体" panose="02010600030101010101" pitchFamily="2" charset="-122"/>
              </a:rPr>
              <a:t>DeepMind</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创新性地将具有感知能力的</a:t>
            </a:r>
            <a:r>
              <a:rPr lang="en-US" altLang="zh-CN" sz="2000" dirty="0">
                <a:effectLst/>
                <a:latin typeface="Times New Roman" panose="02020603050405020304" pitchFamily="18" charset="0"/>
                <a:ea typeface="宋体" panose="02010600030101010101" pitchFamily="2" charset="-122"/>
              </a:rPr>
              <a:t>DL</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和具有决策能力的</a:t>
            </a:r>
            <a:r>
              <a:rPr lang="en-US" altLang="zh-CN" sz="2000" dirty="0">
                <a:effectLst/>
                <a:latin typeface="Times New Roman" panose="02020603050405020304" pitchFamily="18" charset="0"/>
                <a:ea typeface="宋体" panose="02010600030101010101" pitchFamily="2" charset="-122"/>
              </a:rPr>
              <a:t>RL</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相结合，形成了深度强化学习</a:t>
            </a:r>
            <a:r>
              <a:rPr lang="zh-CN" altLang="zh-CN" sz="2000" dirty="0">
                <a:effectLst/>
                <a:ea typeface="宋体" panose="02010600030101010101" pitchFamily="2" charset="-122"/>
                <a:cs typeface="Times New Roman" panose="02020603050405020304" pitchFamily="18" charset="0"/>
              </a:rPr>
              <a:t>（</a:t>
            </a:r>
            <a:r>
              <a:rPr lang="en-US" altLang="zh-CN" sz="2000" dirty="0">
                <a:effectLst/>
                <a:latin typeface="Times New Roman" panose="02020603050405020304" pitchFamily="18" charset="0"/>
                <a:ea typeface="宋体" panose="02010600030101010101" pitchFamily="2" charset="-122"/>
              </a:rPr>
              <a:t>Deep</a:t>
            </a:r>
            <a:r>
              <a:rPr lang="en-US" altLang="zh-CN" sz="2000" dirty="0">
                <a:effectLst/>
                <a:latin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Reinforcement</a:t>
            </a:r>
            <a:r>
              <a:rPr lang="en-US" altLang="zh-CN" sz="2000" dirty="0">
                <a:effectLst/>
                <a:latin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Learning</a:t>
            </a:r>
            <a:r>
              <a:rPr lang="zh-CN" altLang="zh-CN" sz="2000" dirty="0">
                <a:effectLst/>
                <a:ea typeface="宋体" panose="02010600030101010101" pitchFamily="2" charset="-122"/>
                <a:cs typeface="Times New Roman" panose="02020603050405020304" pitchFamily="18" charset="0"/>
              </a:rPr>
              <a:t>，</a:t>
            </a:r>
            <a:r>
              <a:rPr lang="en-US" altLang="zh-CN" sz="2000" dirty="0">
                <a:effectLst/>
                <a:latin typeface="Times New Roman" panose="02020603050405020304" pitchFamily="18" charset="0"/>
                <a:ea typeface="宋体" panose="02010600030101010101" pitchFamily="2" charset="-122"/>
              </a:rPr>
              <a:t>DRL</a:t>
            </a:r>
            <a:r>
              <a:rPr lang="zh-CN" altLang="zh-CN" sz="2000" dirty="0">
                <a:effectLst/>
                <a:ea typeface="宋体" panose="02010600030101010101" pitchFamily="2" charset="-122"/>
                <a:cs typeface="Times New Roman" panose="02020603050405020304" pitchFamily="18" charset="0"/>
              </a:rPr>
              <a:t>）。</a:t>
            </a:r>
            <a:endParaRPr lang="zh-CN" altLang="en-US" sz="2000" dirty="0"/>
          </a:p>
        </p:txBody>
      </p:sp>
      <p:sp>
        <p:nvSpPr>
          <p:cNvPr id="3" name="文本框 2">
            <a:extLst>
              <a:ext uri="{FF2B5EF4-FFF2-40B4-BE49-F238E27FC236}">
                <a16:creationId xmlns:a16="http://schemas.microsoft.com/office/drawing/2014/main" id="{C852B594-CE86-7CB0-B01D-41648E97C8DF}"/>
              </a:ext>
            </a:extLst>
          </p:cNvPr>
          <p:cNvSpPr txBox="1"/>
          <p:nvPr/>
        </p:nvSpPr>
        <p:spPr>
          <a:xfrm>
            <a:off x="1944624" y="3078847"/>
            <a:ext cx="8857488" cy="1015663"/>
          </a:xfrm>
          <a:prstGeom prst="rect">
            <a:avLst/>
          </a:prstGeom>
          <a:noFill/>
        </p:spPr>
        <p:txBody>
          <a:bodyPr wrap="square">
            <a:spAutoFit/>
          </a:bodyPr>
          <a:lstStyle/>
          <a:p>
            <a:r>
              <a:rPr lang="zh-CN" altLang="zh-CN" sz="2000" dirty="0">
                <a:solidFill>
                  <a:srgbClr val="414141"/>
                </a:solidFill>
                <a:effectLst/>
                <a:latin typeface="Segoe UI" panose="020B0502040204020203" pitchFamily="34" charset="0"/>
                <a:ea typeface="宋体" panose="02010600030101010101" pitchFamily="2" charset="-122"/>
                <a:cs typeface="Segoe UI" panose="020B0502040204020203" pitchFamily="34" charset="0"/>
              </a:rPr>
              <a:t>为了解决维度灾难的问题，研究者提出了分层强化学习（</a:t>
            </a:r>
            <a:r>
              <a:rPr lang="en-US" altLang="zh-CN" sz="2000" dirty="0">
                <a:solidFill>
                  <a:srgbClr val="414141"/>
                </a:solidFill>
                <a:effectLst/>
                <a:latin typeface="Times New Roman" panose="02020603050405020304" pitchFamily="18" charset="0"/>
                <a:ea typeface="宋体" panose="02010600030101010101" pitchFamily="2" charset="-122"/>
                <a:cs typeface="Segoe UI" panose="020B0502040204020203" pitchFamily="34" charset="0"/>
              </a:rPr>
              <a:t>Hierarchical</a:t>
            </a:r>
            <a:r>
              <a:rPr lang="en-US" altLang="zh-CN" sz="2000" dirty="0">
                <a:solidFill>
                  <a:srgbClr val="414141"/>
                </a:solidFill>
                <a:effectLst/>
                <a:latin typeface="Segoe UI" panose="020B0502040204020203" pitchFamily="34" charset="0"/>
                <a:ea typeface="宋体" panose="02010600030101010101" pitchFamily="2" charset="-122"/>
              </a:rPr>
              <a:t> </a:t>
            </a:r>
            <a:r>
              <a:rPr lang="en-US" altLang="zh-CN" sz="2000" dirty="0">
                <a:solidFill>
                  <a:srgbClr val="414141"/>
                </a:solidFill>
                <a:effectLst/>
                <a:latin typeface="Times New Roman" panose="02020603050405020304" pitchFamily="18" charset="0"/>
                <a:ea typeface="宋体" panose="02010600030101010101" pitchFamily="2" charset="-122"/>
                <a:cs typeface="Segoe UI" panose="020B0502040204020203" pitchFamily="34" charset="0"/>
              </a:rPr>
              <a:t>Reinforcement</a:t>
            </a:r>
            <a:r>
              <a:rPr lang="en-US" altLang="zh-CN" sz="2000" dirty="0">
                <a:solidFill>
                  <a:srgbClr val="414141"/>
                </a:solidFill>
                <a:effectLst/>
                <a:latin typeface="Segoe UI" panose="020B0502040204020203" pitchFamily="34" charset="0"/>
                <a:ea typeface="宋体" panose="02010600030101010101" pitchFamily="2" charset="-122"/>
              </a:rPr>
              <a:t> </a:t>
            </a:r>
            <a:r>
              <a:rPr lang="en-US" altLang="zh-CN" sz="2000" dirty="0">
                <a:solidFill>
                  <a:srgbClr val="414141"/>
                </a:solidFill>
                <a:effectLst/>
                <a:latin typeface="Times New Roman" panose="02020603050405020304" pitchFamily="18" charset="0"/>
                <a:ea typeface="宋体" panose="02010600030101010101" pitchFamily="2" charset="-122"/>
                <a:cs typeface="Segoe UI" panose="020B0502040204020203" pitchFamily="34" charset="0"/>
              </a:rPr>
              <a:t>Learning</a:t>
            </a:r>
            <a:r>
              <a:rPr lang="zh-CN" altLang="zh-CN" sz="2000" dirty="0">
                <a:solidFill>
                  <a:srgbClr val="414141"/>
                </a:solidFill>
                <a:effectLst/>
                <a:latin typeface="Segoe UI" panose="020B0502040204020203" pitchFamily="34" charset="0"/>
                <a:ea typeface="宋体" panose="02010600030101010101" pitchFamily="2" charset="-122"/>
                <a:cs typeface="Segoe UI" panose="020B0502040204020203" pitchFamily="34" charset="0"/>
              </a:rPr>
              <a:t>，</a:t>
            </a:r>
            <a:r>
              <a:rPr lang="en-US" altLang="zh-CN" sz="2000" dirty="0">
                <a:solidFill>
                  <a:srgbClr val="414141"/>
                </a:solidFill>
                <a:effectLst/>
                <a:latin typeface="Times New Roman" panose="02020603050405020304" pitchFamily="18" charset="0"/>
                <a:ea typeface="宋体" panose="02010600030101010101" pitchFamily="2" charset="-122"/>
                <a:cs typeface="Segoe UI" panose="020B0502040204020203" pitchFamily="34" charset="0"/>
              </a:rPr>
              <a:t>HRL</a:t>
            </a:r>
            <a:r>
              <a:rPr lang="zh-CN" altLang="zh-CN" sz="2000" dirty="0">
                <a:solidFill>
                  <a:srgbClr val="414141"/>
                </a:solidFill>
                <a:effectLst/>
                <a:latin typeface="Segoe UI" panose="020B0502040204020203" pitchFamily="34" charset="0"/>
                <a:ea typeface="宋体" panose="02010600030101010101" pitchFamily="2" charset="-122"/>
                <a:cs typeface="Segoe UI" panose="020B0502040204020203" pitchFamily="34" charset="0"/>
              </a:rPr>
              <a:t>）。分层强化学习的主要目标是将复杂的问题分解成多个小问题，分别解决小问题从而达到解决原问题的目的。</a:t>
            </a:r>
            <a:endParaRPr lang="zh-CN" altLang="en-US" sz="2000" dirty="0"/>
          </a:p>
        </p:txBody>
      </p:sp>
      <p:sp>
        <p:nvSpPr>
          <p:cNvPr id="4" name="文本框 3">
            <a:extLst>
              <a:ext uri="{FF2B5EF4-FFF2-40B4-BE49-F238E27FC236}">
                <a16:creationId xmlns:a16="http://schemas.microsoft.com/office/drawing/2014/main" id="{94EE4DFB-8E69-B432-E51F-B872894F3E26}"/>
              </a:ext>
            </a:extLst>
          </p:cNvPr>
          <p:cNvSpPr txBox="1"/>
          <p:nvPr/>
        </p:nvSpPr>
        <p:spPr>
          <a:xfrm>
            <a:off x="1944624" y="4742472"/>
            <a:ext cx="8955024" cy="1015663"/>
          </a:xfrm>
          <a:prstGeom prst="rect">
            <a:avLst/>
          </a:prstGeom>
          <a:noFill/>
        </p:spPr>
        <p:txBody>
          <a:bodyPr wrap="square">
            <a:spAutoFit/>
          </a:bodyPr>
          <a:lstStyle/>
          <a:p>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价值迭代是一种计算最佳</a:t>
            </a:r>
            <a:r>
              <a:rPr lang="en-US" altLang="zh-CN" sz="2000" dirty="0">
                <a:effectLst/>
                <a:latin typeface="Times New Roman" panose="02020603050405020304" pitchFamily="18" charset="0"/>
                <a:ea typeface="宋体" panose="02010600030101010101" pitchFamily="2" charset="-122"/>
              </a:rPr>
              <a:t>MDP</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dirty="0">
                <a:effectLst/>
                <a:latin typeface="Times New Roman" panose="02020603050405020304" pitchFamily="18" charset="0"/>
                <a:ea typeface="宋体" panose="02010600030101010101" pitchFamily="2" charset="-122"/>
              </a:rPr>
              <a:t>Markov</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Decision</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000" dirty="0">
                <a:effectLst/>
                <a:latin typeface="Times New Roman" panose="02020603050405020304" pitchFamily="18" charset="0"/>
                <a:ea typeface="宋体" panose="02010600030101010101" pitchFamily="2" charset="-122"/>
              </a:rPr>
              <a:t>Process</a:t>
            </a:r>
            <a:r>
              <a:rPr lang="en-US" altLang="zh-CN" sz="20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策略及其价值的方法。价值迭代网络（</a:t>
            </a:r>
            <a:r>
              <a:rPr lang="en-US" altLang="zh-CN" sz="2000" dirty="0">
                <a:effectLst/>
                <a:latin typeface="Times New Roman" panose="02020603050405020304" pitchFamily="18" charset="0"/>
                <a:ea typeface="宋体" panose="02010600030101010101" pitchFamily="2" charset="-122"/>
              </a:rPr>
              <a:t>VIN</a:t>
            </a:r>
            <a:r>
              <a:rPr lang="zh-CN" altLang="zh-CN" sz="2000" dirty="0">
                <a:effectLst/>
                <a:latin typeface="Calibri" panose="020F0502020204030204" pitchFamily="34" charset="0"/>
                <a:ea typeface="宋体" panose="02010600030101010101" pitchFamily="2" charset="-122"/>
                <a:cs typeface="Times New Roman" panose="02020603050405020304" pitchFamily="18" charset="0"/>
              </a:rPr>
              <a:t>）是一种嵌入了“规划模块”的完全可微的神经网络。它可以学习规划，并适用于预测涉及基于规划的推理的结果，例如强化学习策略。</a:t>
            </a:r>
            <a:r>
              <a:rPr lang="zh-CN" altLang="zh-CN" sz="2000" dirty="0">
                <a:effectLst/>
                <a:ea typeface="Calibri" panose="020F0502020204030204" pitchFamily="34" charset="0"/>
                <a:cs typeface="Times New Roman" panose="02020603050405020304" pitchFamily="18" charset="0"/>
              </a:rPr>
              <a:t> </a:t>
            </a:r>
            <a:endParaRPr lang="zh-CN" altLang="en-US" sz="2000" dirty="0"/>
          </a:p>
        </p:txBody>
      </p:sp>
    </p:spTree>
    <p:extLst>
      <p:ext uri="{BB962C8B-B14F-4D97-AF65-F5344CB8AC3E}">
        <p14:creationId xmlns:p14="http://schemas.microsoft.com/office/powerpoint/2010/main" val="3187212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081BCF8-C048-B1F2-CCF4-856F54A60CE6}"/>
              </a:ext>
            </a:extLst>
          </p:cNvPr>
          <p:cNvSpPr/>
          <p:nvPr/>
        </p:nvSpPr>
        <p:spPr>
          <a:xfrm>
            <a:off x="4984156" y="2967335"/>
            <a:ext cx="2223686" cy="923330"/>
          </a:xfrm>
          <a:prstGeom prst="rect">
            <a:avLst/>
          </a:prstGeom>
          <a:noFill/>
        </p:spPr>
        <p:txBody>
          <a:bodyPr wrap="none" lIns="91440" tIns="45720" rIns="91440" bIns="45720">
            <a:spAutoFit/>
          </a:bodyPr>
          <a:lstStyle/>
          <a:p>
            <a:pPr algn="ctr"/>
            <a:r>
              <a:rPr lang="en-US" altLang="zh-CN" sz="5400" b="0" cap="none" spc="0" dirty="0">
                <a:ln w="0"/>
                <a:solidFill>
                  <a:schemeClr val="tx1"/>
                </a:solidFill>
                <a:effectLst>
                  <a:outerShdw blurRad="38100" dist="19050" dir="2700000" algn="tl" rotWithShape="0">
                    <a:schemeClr val="dk1">
                      <a:alpha val="40000"/>
                    </a:schemeClr>
                  </a:outerShdw>
                </a:effectLst>
              </a:rPr>
              <a:t>thanks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3198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强化学习概述</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马尔可夫决策过程</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413857" cy="751139"/>
            <a:chOff x="4123410" y="1826618"/>
            <a:chExt cx="3413857"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636716"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强化学习方法</a:t>
              </a: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547905" y="4065442"/>
            <a:ext cx="3424297"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强化学习前沿</a:t>
              </a: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 </a:t>
            </a:r>
            <a:r>
              <a:rPr lang="zh-CN" altLang="en-US" dirty="0"/>
              <a:t>强化学习概述</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猴子与香蕉的故事</a:t>
            </a: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50000"/>
              </a:lnSpc>
              <a:buFont typeface="Wingdings" charset="2"/>
              <a:buChar char="l"/>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有五只猴子被同时关在同一个笼子里，笼子中有个梯子，梯子上有串香蕉。每当猴子尝试去拿香蕉的时候，就会触发一个机关，向所有的猴子泼冷水。一开始有只猴子想去拿香蕉，水柱立即就喷了出来，每只猴子都淋得一身湿，所有的猴子都尝试过了，结果都是这样。于是，猴子们再也没有去拿香蕉的企图，因为害怕水柱会喷出来。</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buFont typeface="Wingdings" charset="2"/>
              <a:buChar char="l"/>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这时用一只新猴换出笼内的一只旧猴，新猴刚准备拿香蕉，就被另外四只猴一顿好揍。于是，新猴就不敢再去拿香蕉，因为害怕被其他猴子揍。如此重复用新猴置换出经过水淋的猴，最后把所有五只老猴全部替换后，奇迹发生了，五只新猴都没有淋过水，但是它们都不敢去碰那个香蕉。因为它们知道，碰香蕉会被别的猴子打。但至于为什么会被打，它们谁也不知道。</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6851A625-48AB-1FA1-5B67-6AE6E3216030}"/>
              </a:ext>
            </a:extLst>
          </p:cNvPr>
          <p:cNvPicPr>
            <a:picLocks noChangeAspect="1"/>
          </p:cNvPicPr>
          <p:nvPr/>
        </p:nvPicPr>
        <p:blipFill rotWithShape="1">
          <a:blip r:embed="rId2">
            <a:extLst>
              <a:ext uri="{28A0092B-C50C-407E-A947-70E740481C1C}">
                <a14:useLocalDpi xmlns:a14="http://schemas.microsoft.com/office/drawing/2010/main" val="0"/>
              </a:ext>
            </a:extLst>
          </a:blip>
          <a:srcRect l="3987" t="9124" r="18774" b="13805"/>
          <a:stretch/>
        </p:blipFill>
        <p:spPr bwMode="auto">
          <a:xfrm>
            <a:off x="885475" y="2723141"/>
            <a:ext cx="3782542" cy="242089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5825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strips(down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A4C1B415-25DE-309E-B59B-CA2D44E8AD95}"/>
              </a:ext>
            </a:extLst>
          </p:cNvPr>
          <p:cNvSpPr txBox="1"/>
          <p:nvPr/>
        </p:nvSpPr>
        <p:spPr>
          <a:xfrm>
            <a:off x="1578864" y="1110373"/>
            <a:ext cx="9034272" cy="1323439"/>
          </a:xfrm>
          <a:prstGeom prst="rect">
            <a:avLst/>
          </a:prstGeom>
          <a:noFill/>
        </p:spPr>
        <p:txBody>
          <a:bodyPr wrap="square">
            <a:spAutoFit/>
          </a:bodyPr>
          <a:lstStyle/>
          <a:p>
            <a:r>
              <a:rPr lang="en-US" altLang="zh-CN" sz="2000" dirty="0">
                <a:solidFill>
                  <a:srgbClr val="000000"/>
                </a:solidFill>
                <a:ea typeface="宋体" panose="02010600030101010101" pitchFamily="2" charset="-122"/>
                <a:cs typeface="宋体" panose="02010600030101010101" pitchFamily="2" charset="-122"/>
              </a:rPr>
              <a:t>       </a:t>
            </a:r>
            <a:r>
              <a:rPr lang="zh-CN" altLang="zh-CN" sz="2000" dirty="0">
                <a:solidFill>
                  <a:srgbClr val="000000"/>
                </a:solidFill>
                <a:effectLst/>
                <a:ea typeface="宋体" panose="02010600030101010101" pitchFamily="2" charset="-122"/>
                <a:cs typeface="宋体" panose="02010600030101010101" pitchFamily="2" charset="-122"/>
              </a:rPr>
              <a:t>强化学习就是通过不断与环境交互，利用环境给出的奖惩来不断地改进策略（即在什么状态下采取什么动作），以求获得最大的累积奖惩。学习者不会被告知应该采取什么动作，而是必须自己通过尝试去发现哪些动作会产生最丰厚的收益。</a:t>
            </a:r>
            <a:endParaRPr lang="zh-CN" altLang="en-US" sz="2000" dirty="0"/>
          </a:p>
        </p:txBody>
      </p:sp>
      <p:pic>
        <p:nvPicPr>
          <p:cNvPr id="9" name="图片 8">
            <a:extLst>
              <a:ext uri="{FF2B5EF4-FFF2-40B4-BE49-F238E27FC236}">
                <a16:creationId xmlns:a16="http://schemas.microsoft.com/office/drawing/2014/main" id="{EE645158-0C5C-C465-02DC-0D7E2EF4A91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8136" y="2565577"/>
            <a:ext cx="5462032" cy="2183956"/>
          </a:xfrm>
          <a:prstGeom prst="rect">
            <a:avLst/>
          </a:prstGeom>
          <a:noFill/>
          <a:ln>
            <a:noFill/>
          </a:ln>
        </p:spPr>
      </p:pic>
      <p:sp>
        <p:nvSpPr>
          <p:cNvPr id="10" name="文本框 9">
            <a:extLst>
              <a:ext uri="{FF2B5EF4-FFF2-40B4-BE49-F238E27FC236}">
                <a16:creationId xmlns:a16="http://schemas.microsoft.com/office/drawing/2014/main" id="{AA7002F9-AB38-11E5-3202-8335DD801A57}"/>
              </a:ext>
            </a:extLst>
          </p:cNvPr>
          <p:cNvSpPr txBox="1"/>
          <p:nvPr/>
        </p:nvSpPr>
        <p:spPr>
          <a:xfrm>
            <a:off x="1725168" y="4881299"/>
            <a:ext cx="8887968" cy="1323439"/>
          </a:xfrm>
          <a:prstGeom prst="rect">
            <a:avLst/>
          </a:prstGeom>
          <a:noFill/>
        </p:spPr>
        <p:txBody>
          <a:bodyPr wrap="square">
            <a:spAutoFit/>
          </a:bodyPr>
          <a:lstStyle/>
          <a:p>
            <a:r>
              <a:rPr lang="en-US" altLang="zh-CN" sz="2000" dirty="0">
                <a:solidFill>
                  <a:srgbClr val="000000"/>
                </a:solidFill>
                <a:effectLst/>
                <a:ea typeface="宋体" panose="02010600030101010101" pitchFamily="2" charset="-122"/>
                <a:cs typeface="宋体" panose="02010600030101010101" pitchFamily="2" charset="-122"/>
              </a:rPr>
              <a:t>       </a:t>
            </a:r>
            <a:r>
              <a:rPr lang="zh-CN" altLang="zh-CN" sz="2000" dirty="0">
                <a:solidFill>
                  <a:srgbClr val="000000"/>
                </a:solidFill>
                <a:effectLst/>
                <a:ea typeface="宋体" panose="02010600030101010101" pitchFamily="2" charset="-122"/>
                <a:cs typeface="宋体" panose="02010600030101010101" pitchFamily="2" charset="-122"/>
              </a:rPr>
              <a:t>在上述故事中，奖就是不被泼水或者不被打，惩就是被泼水或者被打，一只新猴进笼子后，它有可能去拿香蕉也有可能不去拿，但根据奖惩规律，只要猴子去拿香蕉就会被泼水或者被其他猴子殴打，所以最后没有一只猴子再去拿香蕉了。</a:t>
            </a:r>
            <a:endParaRPr lang="zh-CN" altLang="en-US" sz="2000" dirty="0"/>
          </a:p>
        </p:txBody>
      </p:sp>
    </p:spTree>
    <p:extLst>
      <p:ext uri="{BB962C8B-B14F-4D97-AF65-F5344CB8AC3E}">
        <p14:creationId xmlns:p14="http://schemas.microsoft.com/office/powerpoint/2010/main" val="27235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a:extLst>
              <a:ext uri="{FF2B5EF4-FFF2-40B4-BE49-F238E27FC236}">
                <a16:creationId xmlns:a16="http://schemas.microsoft.com/office/drawing/2014/main" id="{30EF0735-2410-E4BE-B616-7E7DE735A0F8}"/>
              </a:ext>
            </a:extLst>
          </p:cNvPr>
          <p:cNvSpPr>
            <a:spLocks noGrp="1"/>
          </p:cNvSpPr>
          <p:nvPr>
            <p:ph type="body" sz="quarter" idx="13"/>
          </p:nvPr>
        </p:nvSpPr>
        <p:spPr>
          <a:xfrm>
            <a:off x="252192" y="463100"/>
            <a:ext cx="10938321" cy="669013"/>
          </a:xfrm>
        </p:spPr>
        <p:txBody>
          <a:bodyPr/>
          <a:lstStyle/>
          <a:p>
            <a:r>
              <a:rPr lang="en-US" altLang="zh-CN" dirty="0"/>
              <a:t>2 </a:t>
            </a:r>
            <a:r>
              <a:rPr lang="zh-CN" altLang="en-US" dirty="0"/>
              <a:t>马尔可夫决策过程</a:t>
            </a:r>
          </a:p>
        </p:txBody>
      </p:sp>
      <p:sp>
        <p:nvSpPr>
          <p:cNvPr id="4" name="文本框 3">
            <a:extLst>
              <a:ext uri="{FF2B5EF4-FFF2-40B4-BE49-F238E27FC236}">
                <a16:creationId xmlns:a16="http://schemas.microsoft.com/office/drawing/2014/main" id="{53EA8A72-23A3-3043-DCD7-799ADE3D2F42}"/>
              </a:ext>
            </a:extLst>
          </p:cNvPr>
          <p:cNvSpPr txBox="1"/>
          <p:nvPr/>
        </p:nvSpPr>
        <p:spPr>
          <a:xfrm>
            <a:off x="1768840" y="2319490"/>
            <a:ext cx="8949128" cy="1938992"/>
          </a:xfrm>
          <a:prstGeom prst="rect">
            <a:avLst/>
          </a:prstGeom>
          <a:noFill/>
        </p:spPr>
        <p:txBody>
          <a:bodyPr wrap="square">
            <a:spAutoFit/>
          </a:bodyPr>
          <a:lstStyle/>
          <a:p>
            <a:pPr algn="just"/>
            <a:r>
              <a:rPr lang="en-US" altLang="zh-CN" sz="2400" spc="15" dirty="0">
                <a:solidFill>
                  <a:srgbClr val="000000"/>
                </a:solidFill>
                <a:effectLst/>
                <a:ea typeface="宋体" panose="02010600030101010101" pitchFamily="2" charset="-122"/>
                <a:cs typeface="宋体" panose="02010600030101010101" pitchFamily="2" charset="-122"/>
              </a:rPr>
              <a:t>      </a:t>
            </a:r>
            <a:r>
              <a:rPr lang="zh-CN" altLang="zh-CN" sz="2400" spc="15" dirty="0">
                <a:solidFill>
                  <a:srgbClr val="000000"/>
                </a:solidFill>
                <a:effectLst/>
                <a:ea typeface="宋体" panose="02010600030101010101" pitchFamily="2" charset="-122"/>
                <a:cs typeface="宋体" panose="02010600030101010101" pitchFamily="2" charset="-122"/>
              </a:rPr>
              <a:t>马尔可夫决策过程是强化学习的重要概念，强化学习中的环境（</a:t>
            </a:r>
            <a:r>
              <a:rPr lang="en-US" altLang="zh-CN" sz="2400" spc="15"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Environment</a:t>
            </a:r>
            <a:r>
              <a:rPr lang="zh-CN" altLang="zh-CN" sz="2400" spc="15" dirty="0">
                <a:solidFill>
                  <a:srgbClr val="000000"/>
                </a:solidFill>
                <a:effectLst/>
                <a:ea typeface="宋体" panose="02010600030101010101" pitchFamily="2" charset="-122"/>
                <a:cs typeface="宋体" panose="02010600030101010101" pitchFamily="2" charset="-122"/>
              </a:rPr>
              <a:t>）一般就是一个马尔可夫决策过程。它包含状态信息以及状态之间的转移机制。如果要用强化学习去解决一个实际问题，第一步要做的事情就是把这个实际问题抽象为一个马尔可夫决策过程，也就是明确马尔可夫决策过程的各个组成要素。</a:t>
            </a:r>
            <a:endParaRPr lang="zh-CN" altLang="en-US" sz="2400" dirty="0"/>
          </a:p>
        </p:txBody>
      </p:sp>
    </p:spTree>
    <p:extLst>
      <p:ext uri="{BB962C8B-B14F-4D97-AF65-F5344CB8AC3E}">
        <p14:creationId xmlns:p14="http://schemas.microsoft.com/office/powerpoint/2010/main" val="2907555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C408606D-9EF7-DC7C-2B08-E552909D99FD}"/>
              </a:ext>
            </a:extLst>
          </p:cNvPr>
          <p:cNvPicPr>
            <a:picLocks noChangeAspect="1"/>
          </p:cNvPicPr>
          <p:nvPr/>
        </p:nvPicPr>
        <p:blipFill>
          <a:blip r:embed="rId2"/>
          <a:stretch>
            <a:fillRect/>
          </a:stretch>
        </p:blipFill>
        <p:spPr>
          <a:xfrm>
            <a:off x="2728210" y="3429000"/>
            <a:ext cx="5735088" cy="2805419"/>
          </a:xfrm>
          <a:prstGeom prst="rect">
            <a:avLst/>
          </a:prstGeom>
        </p:spPr>
      </p:pic>
      <p:sp>
        <p:nvSpPr>
          <p:cNvPr id="9" name="文本框 8">
            <a:extLst>
              <a:ext uri="{FF2B5EF4-FFF2-40B4-BE49-F238E27FC236}">
                <a16:creationId xmlns:a16="http://schemas.microsoft.com/office/drawing/2014/main" id="{9B13968E-1018-9559-28CB-24CEF9D6E04F}"/>
              </a:ext>
            </a:extLst>
          </p:cNvPr>
          <p:cNvSpPr txBox="1"/>
          <p:nvPr/>
        </p:nvSpPr>
        <p:spPr>
          <a:xfrm>
            <a:off x="1358171" y="1150576"/>
            <a:ext cx="9475657" cy="1938992"/>
          </a:xfrm>
          <a:prstGeom prst="rect">
            <a:avLst/>
          </a:prstGeom>
          <a:noFill/>
        </p:spPr>
        <p:txBody>
          <a:bodyPr wrap="square">
            <a:spAutoFit/>
          </a:bodyPr>
          <a:lstStyle/>
          <a:p>
            <a:pPr indent="266700" algn="just"/>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    </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马尔可夫过程（</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Markov</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 </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process</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MP</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）指具有马尔可夫性质的随机过程，也被称为马尔可夫链（</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Markov</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 </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chain</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）。马尔可夫过程可以用一个两元组</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&lt;</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P</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&gt;</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来表示，即一个状态空间</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和一个状态转移概率矩阵</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状态空间指该马尔可夫过程中包含的所有状态信息（有限个状态）。状态转移概率是指在马尔可夫过程中，相邻两个状态之间的转移概率。状态转移概率矩阵即状态空间中的有先后顺序的两两状态之间，所有的状态转移概率组成的矩阵。</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933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F2A38B1-13EF-F3A6-29DB-7EB01A20E79F}"/>
              </a:ext>
            </a:extLst>
          </p:cNvPr>
          <p:cNvSpPr txBox="1"/>
          <p:nvPr/>
        </p:nvSpPr>
        <p:spPr>
          <a:xfrm>
            <a:off x="1692015" y="1375428"/>
            <a:ext cx="8636208" cy="1938992"/>
          </a:xfrm>
          <a:prstGeom prst="rect">
            <a:avLst/>
          </a:prstGeom>
          <a:noFill/>
        </p:spPr>
        <p:txBody>
          <a:bodyPr wrap="square">
            <a:spAutoFit/>
          </a:bodyPr>
          <a:lstStyle/>
          <a:p>
            <a:pPr indent="266700" algn="just"/>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   </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在马尔可夫过程的基础上加入奖励函数和折扣因子，就可以得到马尔可夫奖励过程（</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Markov</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 </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reward</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 </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process</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MRP</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）。其形式可以用一个四元组</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&lt; </a:t>
            </a:r>
            <a:r>
              <a:rPr lang="en-US" altLang="zh-CN" sz="2000" kern="100" dirty="0" err="1">
                <a:effectLst/>
                <a:latin typeface="Times New Roman" panose="02020603050405020304" pitchFamily="18" charset="0"/>
                <a:ea typeface="宋体" panose="02010600030101010101" pitchFamily="2" charset="-122"/>
                <a:cs typeface="Cambria Math" panose="02040503050406030204" pitchFamily="18" charset="0"/>
              </a:rPr>
              <a:t>S</a:t>
            </a:r>
            <a:r>
              <a:rPr lang="en-US" altLang="zh-CN" sz="2000" kern="100" dirty="0" err="1">
                <a:effectLst/>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err="1">
                <a:effectLst/>
                <a:latin typeface="Times New Roman" panose="02020603050405020304" pitchFamily="18" charset="0"/>
                <a:ea typeface="宋体" panose="02010600030101010101" pitchFamily="2" charset="-122"/>
                <a:cs typeface="Cambria Math" panose="02040503050406030204" pitchFamily="18" charset="0"/>
              </a:rPr>
              <a:t>P</a:t>
            </a:r>
            <a:r>
              <a:rPr lang="en-US" altLang="zh-CN" sz="2000" kern="100" dirty="0" err="1">
                <a:effectLst/>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err="1">
                <a:effectLst/>
                <a:latin typeface="Times New Roman" panose="02020603050405020304" pitchFamily="18" charset="0"/>
                <a:ea typeface="宋体" panose="02010600030101010101" pitchFamily="2" charset="-122"/>
                <a:cs typeface="Times New Roman" panose="02020603050405020304" pitchFamily="18" charset="0"/>
              </a:rPr>
              <a:t>R</a:t>
            </a:r>
            <a:r>
              <a:rPr lang="en-US" altLang="zh-CN" sz="2000" kern="100" dirty="0" err="1">
                <a:effectLst/>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err="1">
                <a:effectLst/>
                <a:latin typeface="Times New Roman" panose="02020603050405020304" pitchFamily="18" charset="0"/>
                <a:ea typeface="宋体" panose="02010600030101010101" pitchFamily="2" charset="-122"/>
                <a:cs typeface="Times New Roman" panose="02020603050405020304" pitchFamily="18" charset="0"/>
              </a:rPr>
              <a:t>γ</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&gt;</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表示，其中</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是奖励函数，</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γ</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为折扣因子（</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discount</a:t>
            </a:r>
            <a:r>
              <a:rPr lang="en-US" altLang="zh-CN" sz="2000" kern="100" dirty="0">
                <a:effectLst/>
                <a:latin typeface="宋体" panose="02010600030101010101" pitchFamily="2" charset="-122"/>
                <a:ea typeface="等线" panose="02010600030101010101" pitchFamily="2" charset="-122"/>
                <a:cs typeface="Times New Roman" panose="02020603050405020304" pitchFamily="18" charset="0"/>
              </a:rPr>
              <a:t> </a:t>
            </a:r>
            <a:r>
              <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factor</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γ</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的取值范围为</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[0,1</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引入折扣因子的理由为远期利益具有一定不确定性，有时我们更希望能够尽快获得一些奖励，所以我们需要对远期利益打一些折扣。接近</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1</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的更关注长期的累计奖励，接近</a:t>
            </a:r>
            <a:r>
              <a:rPr lang="en-US" altLang="zh-CN" sz="2000" kern="100" dirty="0">
                <a:effectLst/>
                <a:latin typeface="等线" panose="02010600030101010101" pitchFamily="2" charset="-122"/>
                <a:ea typeface="宋体" panose="02010600030101010101" pitchFamily="2" charset="-122"/>
                <a:cs typeface="Times New Roman" panose="02020603050405020304" pitchFamily="18" charset="0"/>
              </a:rPr>
              <a:t>0</a:t>
            </a:r>
            <a:r>
              <a:rPr lang="zh-CN" altLang="zh-CN" sz="2000" kern="100" dirty="0">
                <a:effectLst/>
                <a:latin typeface="等线" panose="02010600030101010101" pitchFamily="2" charset="-122"/>
                <a:ea typeface="宋体" panose="02010600030101010101" pitchFamily="2" charset="-122"/>
                <a:cs typeface="Times New Roman" panose="02020603050405020304" pitchFamily="18" charset="0"/>
              </a:rPr>
              <a:t>的更考虑短期奖励。</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 name="图片 4" descr="图示&#10;&#10;描述已自动生成">
            <a:extLst>
              <a:ext uri="{FF2B5EF4-FFF2-40B4-BE49-F238E27FC236}">
                <a16:creationId xmlns:a16="http://schemas.microsoft.com/office/drawing/2014/main" id="{25FA7FE6-267D-E801-7850-0E8AC2D3315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37269" y="3314420"/>
            <a:ext cx="3717462" cy="3048299"/>
          </a:xfrm>
          <a:prstGeom prst="rect">
            <a:avLst/>
          </a:prstGeom>
          <a:noFill/>
          <a:ln>
            <a:noFill/>
          </a:ln>
        </p:spPr>
      </p:pic>
    </p:spTree>
    <p:extLst>
      <p:ext uri="{BB962C8B-B14F-4D97-AF65-F5344CB8AC3E}">
        <p14:creationId xmlns:p14="http://schemas.microsoft.com/office/powerpoint/2010/main" val="1356720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EBAEC732-EE0B-23FD-8ECB-24C9CABD5BA0}"/>
              </a:ext>
            </a:extLst>
          </p:cNvPr>
          <p:cNvSpPr txBox="1"/>
          <p:nvPr/>
        </p:nvSpPr>
        <p:spPr>
          <a:xfrm>
            <a:off x="1474658" y="869669"/>
            <a:ext cx="8846070" cy="2246769"/>
          </a:xfrm>
          <a:prstGeom prst="rect">
            <a:avLst/>
          </a:prstGeom>
          <a:noFill/>
        </p:spPr>
        <p:txBody>
          <a:bodyPr wrap="square">
            <a:spAutoFit/>
          </a:bodyPr>
          <a:lstStyle/>
          <a:p>
            <a:pPr algn="just"/>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        </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马尔可夫过程（</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）和马尔可夫奖励过程（</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MRP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）都是自发改变的随机过程，而如果有一个外界的</a:t>
            </a:r>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刺激</a:t>
            </a:r>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来共同改变这个随机过程，就有了马尔可夫决策过程（</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Markov</a:t>
            </a:r>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 </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Decision</a:t>
            </a:r>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 </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Process</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MDP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）。这个外界的“刺激”称作智能体（</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Agent</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）的动作（</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Action</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）。在马尔可夫奖励过程（</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MRP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）的基础上加入动作，就得到了马尔可夫决策过程（</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MDP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），通常用五元组</a:t>
            </a:r>
            <a:r>
              <a:rPr lang="en-US" altLang="zh-CN" sz="2000" kern="0" dirty="0">
                <a:solidFill>
                  <a:srgbClr val="000000"/>
                </a:solidFill>
                <a:effectLst/>
                <a:latin typeface="Cambria" panose="02040503050406030204" pitchFamily="18" charset="0"/>
                <a:ea typeface="宋体" panose="02010600030101010101" pitchFamily="2" charset="-122"/>
                <a:cs typeface="Cambria" panose="02040503050406030204" pitchFamily="18" charset="0"/>
              </a:rPr>
              <a:t>⟨</a:t>
            </a:r>
            <a:r>
              <a:rPr lang="en-US" altLang="zh-CN" sz="2000" kern="0" dirty="0" err="1">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S</a:t>
            </a:r>
            <a:r>
              <a:rPr lang="en-US" altLang="zh-CN" sz="2000" kern="0" dirty="0" err="1">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en-US" altLang="zh-CN" sz="2000" kern="0" dirty="0" err="1">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a:t>
            </a:r>
            <a:r>
              <a:rPr lang="en-US" altLang="zh-CN" sz="2000" kern="0" dirty="0" err="1">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en-US" altLang="zh-CN" sz="2000" kern="0" dirty="0" err="1">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P</a:t>
            </a:r>
            <a:r>
              <a:rPr lang="en-US" altLang="zh-CN" sz="2000" kern="0" dirty="0" err="1">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en-US" altLang="zh-CN" sz="2000" kern="0" dirty="0" err="1">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R</a:t>
            </a:r>
            <a:r>
              <a:rPr lang="en-US" altLang="zh-CN" sz="2000" kern="0" dirty="0" err="1">
                <a:solidFill>
                  <a:srgbClr val="000000"/>
                </a:solidFill>
                <a:effectLst/>
                <a:latin typeface="Georgia" panose="02040502050405020303" pitchFamily="18" charset="0"/>
                <a:ea typeface="宋体" panose="02010600030101010101" pitchFamily="2" charset="-122"/>
                <a:cs typeface="宋体" panose="02010600030101010101" pitchFamily="2" charset="-122"/>
              </a:rPr>
              <a:t>,</a:t>
            </a:r>
            <a:r>
              <a:rPr lang="en-US" altLang="zh-CN" sz="2000" kern="0" dirty="0" err="1">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γ</a:t>
            </a:r>
            <a:r>
              <a:rPr lang="en-US" altLang="zh-CN" sz="2000" kern="0" dirty="0">
                <a:solidFill>
                  <a:srgbClr val="000000"/>
                </a:solidFill>
                <a:effectLst/>
                <a:latin typeface="Cambria" panose="02040503050406030204" pitchFamily="18" charset="0"/>
                <a:ea typeface="宋体" panose="02010600030101010101" pitchFamily="2" charset="-122"/>
                <a:cs typeface="Cambria" panose="02040503050406030204" pitchFamily="18" charset="0"/>
              </a:rPr>
              <a:t>⟩</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来表示。其中，</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S</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为有限的状态集合，</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为有限的动作集合，</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P</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为状态转移概率矩阵，</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R</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为奖励函数，</a:t>
            </a:r>
            <a:r>
              <a:rPr lang="en-US" altLang="zh-CN" sz="20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γ</a:t>
            </a:r>
            <a:r>
              <a:rPr lang="zh-CN" altLang="zh-CN" sz="2000" kern="0" dirty="0">
                <a:solidFill>
                  <a:srgbClr val="000000"/>
                </a:solidFill>
                <a:effectLst/>
                <a:ea typeface="宋体" panose="02010600030101010101" pitchFamily="2" charset="-122"/>
                <a:cs typeface="宋体" panose="02010600030101010101" pitchFamily="2" charset="-122"/>
              </a:rPr>
              <a:t>∈</a:t>
            </a:r>
            <a:r>
              <a:rPr lang="en-US"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[0,1]</a:t>
            </a:r>
            <a:r>
              <a:rPr lang="zh-CN" altLang="zh-CN" sz="2000" kern="0" dirty="0">
                <a:solidFill>
                  <a:srgbClr val="000000"/>
                </a:solidFill>
                <a:effectLst/>
                <a:latin typeface="Georgia" panose="02040502050405020303" pitchFamily="18" charset="0"/>
                <a:ea typeface="宋体" panose="02010600030101010101" pitchFamily="2" charset="-122"/>
                <a:cs typeface="宋体" panose="02010600030101010101" pitchFamily="2" charset="-122"/>
              </a:rPr>
              <a:t>为折扣率。</a:t>
            </a:r>
            <a:endParaRPr lang="zh-CN" altLang="en-US" sz="2000" dirty="0"/>
          </a:p>
        </p:txBody>
      </p:sp>
      <p:pic>
        <p:nvPicPr>
          <p:cNvPr id="6" name="图片 5">
            <a:extLst>
              <a:ext uri="{FF2B5EF4-FFF2-40B4-BE49-F238E27FC236}">
                <a16:creationId xmlns:a16="http://schemas.microsoft.com/office/drawing/2014/main" id="{482AFEC5-DB02-8399-2B60-54BA2AA7EAE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0066" y="2861606"/>
            <a:ext cx="3968667" cy="3663703"/>
          </a:xfrm>
          <a:prstGeom prst="rect">
            <a:avLst/>
          </a:prstGeom>
          <a:noFill/>
          <a:ln>
            <a:noFill/>
          </a:ln>
        </p:spPr>
      </p:pic>
    </p:spTree>
    <p:extLst>
      <p:ext uri="{BB962C8B-B14F-4D97-AF65-F5344CB8AC3E}">
        <p14:creationId xmlns:p14="http://schemas.microsoft.com/office/powerpoint/2010/main" val="3799712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a:extLst>
              <a:ext uri="{FF2B5EF4-FFF2-40B4-BE49-F238E27FC236}">
                <a16:creationId xmlns:a16="http://schemas.microsoft.com/office/drawing/2014/main" id="{0C561DDF-C0FA-274F-0C18-CD3F01399111}"/>
              </a:ext>
            </a:extLst>
          </p:cNvPr>
          <p:cNvGrpSpPr/>
          <p:nvPr/>
        </p:nvGrpSpPr>
        <p:grpSpPr>
          <a:xfrm>
            <a:off x="585129" y="1170634"/>
            <a:ext cx="638796" cy="2185214"/>
            <a:chOff x="6629352" y="1760489"/>
            <a:chExt cx="851730" cy="2913623"/>
          </a:xfrm>
        </p:grpSpPr>
        <p:sp>
          <p:nvSpPr>
            <p:cNvPr id="3" name="文本框 2">
              <a:extLst>
                <a:ext uri="{FF2B5EF4-FFF2-40B4-BE49-F238E27FC236}">
                  <a16:creationId xmlns:a16="http://schemas.microsoft.com/office/drawing/2014/main" id="{C687E312-D71B-FE88-CA28-73A7CD847B03}"/>
                </a:ext>
              </a:extLst>
            </p:cNvPr>
            <p:cNvSpPr txBox="1"/>
            <p:nvPr/>
          </p:nvSpPr>
          <p:spPr>
            <a:xfrm>
              <a:off x="6742416" y="2499154"/>
              <a:ext cx="738666" cy="2174958"/>
            </a:xfrm>
            <a:prstGeom prst="rect">
              <a:avLst/>
            </a:prstGeom>
            <a:noFill/>
          </p:spPr>
          <p:txBody>
            <a:bodyPr vert="eaVert" wrap="none" rtlCol="0">
              <a:spAutoFit/>
              <a:scene3d>
                <a:camera prst="orthographicFront"/>
                <a:lightRig rig="threePt" dir="t"/>
              </a:scene3d>
              <a:sp3d contourW="12700"/>
            </a:bodyPr>
            <a:lstStyle/>
            <a:p>
              <a:r>
                <a:rPr lang="zh-CN" altLang="en-US" sz="2400" b="1" dirty="0">
                  <a:solidFill>
                    <a:srgbClr val="4C4C4C"/>
                  </a:solidFill>
                  <a:latin typeface="Microsoft YaHei" charset="-122"/>
                  <a:ea typeface="Microsoft YaHei" charset="-122"/>
                  <a:cs typeface="Microsoft YaHei" charset="-122"/>
                </a:rPr>
                <a:t>蒙特卡罗法</a:t>
              </a:r>
            </a:p>
          </p:txBody>
        </p:sp>
        <p:sp>
          <p:nvSpPr>
            <p:cNvPr id="4" name="文本框 3">
              <a:extLst>
                <a:ext uri="{FF2B5EF4-FFF2-40B4-BE49-F238E27FC236}">
                  <a16:creationId xmlns:a16="http://schemas.microsoft.com/office/drawing/2014/main" id="{D8CCD3C7-10C3-EBAC-19CA-C3A9CABE0C3D}"/>
                </a:ext>
              </a:extLst>
            </p:cNvPr>
            <p:cNvSpPr txBox="1"/>
            <p:nvPr/>
          </p:nvSpPr>
          <p:spPr>
            <a:xfrm>
              <a:off x="6629352" y="1760489"/>
              <a:ext cx="246309" cy="738665"/>
            </a:xfrm>
            <a:prstGeom prst="rect">
              <a:avLst/>
            </a:prstGeom>
            <a:noFill/>
          </p:spPr>
          <p:txBody>
            <a:bodyPr wrap="none" rtlCol="0">
              <a:spAutoFit/>
              <a:scene3d>
                <a:camera prst="orthographicFront"/>
                <a:lightRig rig="threePt" dir="t"/>
              </a:scene3d>
              <a:sp3d contourW="12700"/>
            </a:bodyPr>
            <a:lstStyle/>
            <a:p>
              <a:endParaRPr lang="zh-CN" altLang="en-US" sz="3000" b="1" dirty="0">
                <a:solidFill>
                  <a:srgbClr val="4C4C4C"/>
                </a:solidFill>
                <a:latin typeface="Microsoft YaHei" charset="-122"/>
                <a:ea typeface="Microsoft YaHei" charset="-122"/>
                <a:cs typeface="Microsoft YaHei" charset="-122"/>
              </a:endParaRPr>
            </a:p>
          </p:txBody>
        </p:sp>
      </p:grpSp>
      <p:pic>
        <p:nvPicPr>
          <p:cNvPr id="5" name="图片 4">
            <a:extLst>
              <a:ext uri="{FF2B5EF4-FFF2-40B4-BE49-F238E27FC236}">
                <a16:creationId xmlns:a16="http://schemas.microsoft.com/office/drawing/2014/main" id="{C8B37C82-BFB8-F5F2-54E8-66B150D0B1B2}"/>
              </a:ext>
            </a:extLst>
          </p:cNvPr>
          <p:cNvPicPr>
            <a:picLocks noChangeAspect="1"/>
          </p:cNvPicPr>
          <p:nvPr/>
        </p:nvPicPr>
        <p:blipFill>
          <a:blip r:embed="rId2"/>
          <a:stretch>
            <a:fillRect/>
          </a:stretch>
        </p:blipFill>
        <p:spPr>
          <a:xfrm>
            <a:off x="7851649" y="4352245"/>
            <a:ext cx="3672187" cy="2084629"/>
          </a:xfrm>
          <a:prstGeom prst="rect">
            <a:avLst/>
          </a:prstGeom>
        </p:spPr>
      </p:pic>
      <p:sp>
        <p:nvSpPr>
          <p:cNvPr id="6" name="文本框 5">
            <a:extLst>
              <a:ext uri="{FF2B5EF4-FFF2-40B4-BE49-F238E27FC236}">
                <a16:creationId xmlns:a16="http://schemas.microsoft.com/office/drawing/2014/main" id="{17119F2D-4DC3-68C6-F311-C32C7ED0B1BE}"/>
              </a:ext>
            </a:extLst>
          </p:cNvPr>
          <p:cNvSpPr txBox="1"/>
          <p:nvPr/>
        </p:nvSpPr>
        <p:spPr>
          <a:xfrm>
            <a:off x="2066544" y="1170634"/>
            <a:ext cx="8772144" cy="3477875"/>
          </a:xfrm>
          <a:prstGeom prst="rect">
            <a:avLst/>
          </a:prstGeom>
          <a:noFill/>
        </p:spPr>
        <p:txBody>
          <a:bodyPr wrap="square">
            <a:spAutoFit/>
          </a:bodyPr>
          <a:lstStyle/>
          <a:p>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蒙特卡罗方法是一种计算方法。原理是通过大量随机样本，去了解一个系统，进而得到所要计算的值。它非常强大和灵活，又相当简单易懂，很容易实现。对于许多问题来说，它往往是最简单的计算方法，有时甚至是唯一可行的方法。</a:t>
            </a:r>
            <a:endParaRPr lang="en-US"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endParaRPr>
          </a:p>
          <a:p>
            <a:endParaRPr lang="en-US"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endParaRPr>
          </a:p>
          <a:p>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早在</a:t>
            </a:r>
            <a:r>
              <a:rPr lang="en-US" altLang="zh-CN" sz="2000" dirty="0">
                <a:solidFill>
                  <a:srgbClr val="333333"/>
                </a:solidFill>
                <a:effectLst/>
                <a:latin typeface="宋体" panose="02010600030101010101" pitchFamily="2" charset="-122"/>
                <a:cs typeface="Arial" panose="020B0604020202020204" pitchFamily="34" charset="0"/>
              </a:rPr>
              <a:t>1777</a:t>
            </a:r>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年</a:t>
            </a:r>
            <a:r>
              <a:rPr lang="zh-CN" altLang="en-US"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a:t>
            </a:r>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法国数学家布丰就提出了以下问题：我们有一个以平行且等距木纹铺成的地板，现在随意抛一支长度比木纹之间距离小的针，求针和其中一条木纹相交的概率。并以此概率，布丰提出的一种计算圆周率</a:t>
            </a:r>
            <a:r>
              <a:rPr lang="zh-CN" altLang="zh-CN" sz="2000" dirty="0">
                <a:solidFill>
                  <a:srgbClr val="333333"/>
                </a:solidFill>
                <a:effectLst/>
                <a:latin typeface="Times New Roman" panose="02020603050405020304" pitchFamily="18" charset="0"/>
                <a:ea typeface="宋体" panose="02010600030101010101" pitchFamily="2" charset="-122"/>
                <a:cs typeface="Arial" panose="020B0604020202020204" pitchFamily="34" charset="0"/>
              </a:rPr>
              <a:t>π</a:t>
            </a:r>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的方法</a:t>
            </a:r>
            <a:r>
              <a:rPr lang="en-US" altLang="zh-CN" sz="2000" dirty="0">
                <a:solidFill>
                  <a:srgbClr val="333333"/>
                </a:solidFill>
                <a:effectLst/>
                <a:latin typeface="Arial" panose="020B0604020202020204" pitchFamily="34" charset="0"/>
                <a:ea typeface="宋体" panose="02010600030101010101" pitchFamily="2" charset="-122"/>
              </a:rPr>
              <a:t>——</a:t>
            </a:r>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随机投针法，这就是布丰投针问题</a:t>
            </a:r>
            <a:r>
              <a:rPr lang="zh-CN" altLang="en-US"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a:t>
            </a:r>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如图所示。</a:t>
            </a:r>
            <a:endParaRPr lang="en-US"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endParaRPr>
          </a:p>
          <a:p>
            <a:endParaRPr lang="en-US" altLang="zh-CN" sz="2000" dirty="0">
              <a:solidFill>
                <a:srgbClr val="333333"/>
              </a:solidFill>
              <a:latin typeface="Arial" panose="020B0604020202020204" pitchFamily="34" charset="0"/>
              <a:ea typeface="宋体" panose="02010600030101010101" pitchFamily="2" charset="-122"/>
              <a:cs typeface="Arial" panose="020B0604020202020204" pitchFamily="34" charset="0"/>
            </a:endParaRPr>
          </a:p>
          <a:p>
            <a:r>
              <a:rPr lang="zh-CN" altLang="zh-CN" sz="2000" dirty="0">
                <a:solidFill>
                  <a:srgbClr val="333333"/>
                </a:solidFill>
                <a:effectLst/>
                <a:latin typeface="Arial" panose="020B0604020202020204" pitchFamily="34" charset="0"/>
                <a:ea typeface="宋体" panose="02010600030101010101" pitchFamily="2" charset="-122"/>
                <a:cs typeface="Arial" panose="020B0604020202020204" pitchFamily="34" charset="0"/>
              </a:rPr>
              <a:t>布丰投针实验也被认为是蒙特卡罗方法的起源。</a:t>
            </a:r>
            <a:endParaRPr lang="zh-CN" altLang="en-US" sz="2000" dirty="0"/>
          </a:p>
        </p:txBody>
      </p:sp>
      <p:sp>
        <p:nvSpPr>
          <p:cNvPr id="11" name="文本占位符 2">
            <a:extLst>
              <a:ext uri="{FF2B5EF4-FFF2-40B4-BE49-F238E27FC236}">
                <a16:creationId xmlns:a16="http://schemas.microsoft.com/office/drawing/2014/main" id="{A424F587-E2F3-FD82-CEA5-A747CFECAC18}"/>
              </a:ext>
            </a:extLst>
          </p:cNvPr>
          <p:cNvSpPr>
            <a:spLocks noGrp="1"/>
          </p:cNvSpPr>
          <p:nvPr>
            <p:ph type="body" sz="quarter" idx="13"/>
          </p:nvPr>
        </p:nvSpPr>
        <p:spPr>
          <a:xfrm>
            <a:off x="252192" y="463100"/>
            <a:ext cx="10938321" cy="669013"/>
          </a:xfrm>
        </p:spPr>
        <p:txBody>
          <a:bodyPr/>
          <a:lstStyle/>
          <a:p>
            <a:r>
              <a:rPr lang="en-US" altLang="zh-CN" dirty="0"/>
              <a:t>3 </a:t>
            </a:r>
            <a:r>
              <a:rPr lang="zh-CN" altLang="en-US" dirty="0"/>
              <a:t>强化学习方法</a:t>
            </a:r>
          </a:p>
        </p:txBody>
      </p:sp>
    </p:spTree>
    <p:extLst>
      <p:ext uri="{BB962C8B-B14F-4D97-AF65-F5344CB8AC3E}">
        <p14:creationId xmlns:p14="http://schemas.microsoft.com/office/powerpoint/2010/main" val="2150203343"/>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12399</TotalTime>
  <Words>1919</Words>
  <Application>Microsoft Office PowerPoint</Application>
  <PresentationFormat>宽屏</PresentationFormat>
  <Paragraphs>50</Paragraphs>
  <Slides>15</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15</vt:i4>
      </vt:variant>
    </vt:vector>
  </HeadingPairs>
  <TitlesOfParts>
    <vt:vector size="31" baseType="lpstr">
      <vt:lpstr>等线</vt:lpstr>
      <vt:lpstr>宋体</vt:lpstr>
      <vt:lpstr>Microsoft YaHei</vt:lpstr>
      <vt:lpstr>Microsoft YaHei</vt:lpstr>
      <vt:lpstr>Arial</vt:lpstr>
      <vt:lpstr>Calibri</vt:lpstr>
      <vt:lpstr>Cambria</vt:lpstr>
      <vt:lpstr>Cambria Math</vt:lpstr>
      <vt:lpstr>Georgia</vt:lpstr>
      <vt:lpstr>Lato</vt:lpstr>
      <vt:lpstr>Raleway</vt:lpstr>
      <vt:lpstr>Segoe UI</vt:lpstr>
      <vt:lpstr>Times New Roman</vt:lpstr>
      <vt:lpstr>Wingdings</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陈宏松</cp:lastModifiedBy>
  <cp:revision>420</cp:revision>
  <dcterms:created xsi:type="dcterms:W3CDTF">2017-02-13T15:17:59Z</dcterms:created>
  <dcterms:modified xsi:type="dcterms:W3CDTF">2022-08-27T13:23:39Z</dcterms:modified>
</cp:coreProperties>
</file>